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1" r:id="rId3"/>
    <p:sldMasterId id="2147483683" r:id="rId4"/>
    <p:sldMasterId id="2147483695" r:id="rId5"/>
    <p:sldMasterId id="2147483707" r:id="rId6"/>
  </p:sldMasterIdLst>
  <p:notesMasterIdLst>
    <p:notesMasterId r:id="rId96"/>
  </p:notesMasterIdLst>
  <p:handoutMasterIdLst>
    <p:handoutMasterId r:id="rId97"/>
  </p:handoutMasterIdLst>
  <p:sldIdLst>
    <p:sldId id="256" r:id="rId7"/>
    <p:sldId id="284" r:id="rId8"/>
    <p:sldId id="263" r:id="rId9"/>
    <p:sldId id="276" r:id="rId10"/>
    <p:sldId id="277" r:id="rId11"/>
    <p:sldId id="278" r:id="rId12"/>
    <p:sldId id="378" r:id="rId13"/>
    <p:sldId id="279" r:id="rId14"/>
    <p:sldId id="262" r:id="rId15"/>
    <p:sldId id="280" r:id="rId16"/>
    <p:sldId id="281" r:id="rId17"/>
    <p:sldId id="282" r:id="rId18"/>
    <p:sldId id="283" r:id="rId19"/>
    <p:sldId id="285" r:id="rId20"/>
    <p:sldId id="287" r:id="rId21"/>
    <p:sldId id="379" r:id="rId22"/>
    <p:sldId id="288" r:id="rId23"/>
    <p:sldId id="289" r:id="rId24"/>
    <p:sldId id="293" r:id="rId25"/>
    <p:sldId id="294" r:id="rId26"/>
    <p:sldId id="296" r:id="rId27"/>
    <p:sldId id="290" r:id="rId28"/>
    <p:sldId id="301" r:id="rId29"/>
    <p:sldId id="299" r:id="rId30"/>
    <p:sldId id="302" r:id="rId31"/>
    <p:sldId id="304" r:id="rId32"/>
    <p:sldId id="305" r:id="rId33"/>
    <p:sldId id="306" r:id="rId34"/>
    <p:sldId id="307" r:id="rId35"/>
    <p:sldId id="310" r:id="rId36"/>
    <p:sldId id="309" r:id="rId37"/>
    <p:sldId id="300" r:id="rId38"/>
    <p:sldId id="311" r:id="rId39"/>
    <p:sldId id="312" r:id="rId40"/>
    <p:sldId id="313" r:id="rId41"/>
    <p:sldId id="314" r:id="rId42"/>
    <p:sldId id="316" r:id="rId43"/>
    <p:sldId id="315" r:id="rId44"/>
    <p:sldId id="381" r:id="rId45"/>
    <p:sldId id="382" r:id="rId46"/>
    <p:sldId id="317" r:id="rId47"/>
    <p:sldId id="319" r:id="rId48"/>
    <p:sldId id="318" r:id="rId49"/>
    <p:sldId id="320" r:id="rId50"/>
    <p:sldId id="321" r:id="rId51"/>
    <p:sldId id="324" r:id="rId52"/>
    <p:sldId id="325" r:id="rId53"/>
    <p:sldId id="327" r:id="rId54"/>
    <p:sldId id="326" r:id="rId55"/>
    <p:sldId id="328" r:id="rId56"/>
    <p:sldId id="330" r:id="rId57"/>
    <p:sldId id="329" r:id="rId58"/>
    <p:sldId id="323" r:id="rId59"/>
    <p:sldId id="331" r:id="rId60"/>
    <p:sldId id="334" r:id="rId61"/>
    <p:sldId id="335" r:id="rId62"/>
    <p:sldId id="383" r:id="rId63"/>
    <p:sldId id="356" r:id="rId64"/>
    <p:sldId id="357" r:id="rId65"/>
    <p:sldId id="349" r:id="rId66"/>
    <p:sldId id="350" r:id="rId67"/>
    <p:sldId id="348" r:id="rId68"/>
    <p:sldId id="351" r:id="rId69"/>
    <p:sldId id="352" r:id="rId70"/>
    <p:sldId id="353" r:id="rId71"/>
    <p:sldId id="354" r:id="rId72"/>
    <p:sldId id="355" r:id="rId73"/>
    <p:sldId id="358" r:id="rId74"/>
    <p:sldId id="359" r:id="rId75"/>
    <p:sldId id="360" r:id="rId76"/>
    <p:sldId id="361" r:id="rId77"/>
    <p:sldId id="363" r:id="rId78"/>
    <p:sldId id="364" r:id="rId79"/>
    <p:sldId id="384" r:id="rId80"/>
    <p:sldId id="332" r:id="rId81"/>
    <p:sldId id="365" r:id="rId82"/>
    <p:sldId id="366" r:id="rId83"/>
    <p:sldId id="367" r:id="rId84"/>
    <p:sldId id="368" r:id="rId85"/>
    <p:sldId id="369" r:id="rId86"/>
    <p:sldId id="370" r:id="rId87"/>
    <p:sldId id="371" r:id="rId88"/>
    <p:sldId id="372" r:id="rId89"/>
    <p:sldId id="373" r:id="rId90"/>
    <p:sldId id="376" r:id="rId91"/>
    <p:sldId id="375" r:id="rId92"/>
    <p:sldId id="377" r:id="rId93"/>
    <p:sldId id="374" r:id="rId94"/>
    <p:sldId id="257" r:id="rId9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89048" autoAdjust="0"/>
  </p:normalViewPr>
  <p:slideViewPr>
    <p:cSldViewPr>
      <p:cViewPr varScale="1">
        <p:scale>
          <a:sx n="66" d="100"/>
          <a:sy n="66" d="100"/>
        </p:scale>
        <p:origin x="1446" y="7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Blue</c:v>
                </c:pt>
              </c:strCache>
            </c:strRef>
          </c:tx>
          <c:invertIfNegative val="0"/>
          <c:cat>
            <c:strRef>
              <c:f>Sheet1!$A$2:$A$5</c:f>
              <c:strCache>
                <c:ptCount val="4"/>
                <c:pt idx="0">
                  <c:v>Q1</c:v>
                </c:pt>
                <c:pt idx="1">
                  <c:v>Q2</c:v>
                </c:pt>
                <c:pt idx="2">
                  <c:v>Q3 </c:v>
                </c:pt>
                <c:pt idx="3">
                  <c:v>Q4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Orange</c:v>
                </c:pt>
              </c:strCache>
            </c:strRef>
          </c:tx>
          <c:invertIfNegative val="0"/>
          <c:cat>
            <c:strRef>
              <c:f>Sheet1!$A$2:$A$5</c:f>
              <c:strCache>
                <c:ptCount val="4"/>
                <c:pt idx="0">
                  <c:v>Q1</c:v>
                </c:pt>
                <c:pt idx="1">
                  <c:v>Q2</c:v>
                </c:pt>
                <c:pt idx="2">
                  <c:v>Q3 </c:v>
                </c:pt>
                <c:pt idx="3">
                  <c:v>Q4 </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Green</c:v>
                </c:pt>
              </c:strCache>
            </c:strRef>
          </c:tx>
          <c:invertIfNegative val="0"/>
          <c:cat>
            <c:strRef>
              <c:f>Sheet1!$A$2:$A$5</c:f>
              <c:strCache>
                <c:ptCount val="4"/>
                <c:pt idx="0">
                  <c:v>Q1</c:v>
                </c:pt>
                <c:pt idx="1">
                  <c:v>Q2</c:v>
                </c:pt>
                <c:pt idx="2">
                  <c:v>Q3 </c:v>
                </c:pt>
                <c:pt idx="3">
                  <c:v>Q4 </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352183944"/>
        <c:axId val="352181200"/>
      </c:barChart>
      <c:catAx>
        <c:axId val="352183944"/>
        <c:scaling>
          <c:orientation val="minMax"/>
        </c:scaling>
        <c:delete val="0"/>
        <c:axPos val="l"/>
        <c:numFmt formatCode="General" sourceLinked="1"/>
        <c:majorTickMark val="none"/>
        <c:minorTickMark val="none"/>
        <c:tickLblPos val="nextTo"/>
        <c:txPr>
          <a:bodyPr/>
          <a:lstStyle/>
          <a:p>
            <a:pPr>
              <a:defRPr>
                <a:solidFill>
                  <a:schemeClr val="bg1"/>
                </a:solidFill>
              </a:defRPr>
            </a:pPr>
            <a:endParaRPr lang="en-US"/>
          </a:p>
        </c:txPr>
        <c:crossAx val="352181200"/>
        <c:crosses val="autoZero"/>
        <c:auto val="1"/>
        <c:lblAlgn val="ctr"/>
        <c:lblOffset val="100"/>
        <c:noMultiLvlLbl val="0"/>
      </c:catAx>
      <c:valAx>
        <c:axId val="352181200"/>
        <c:scaling>
          <c:orientation val="minMax"/>
        </c:scaling>
        <c:delete val="0"/>
        <c:axPos val="b"/>
        <c:majorGridlines/>
        <c:title>
          <c:tx>
            <c:rich>
              <a:bodyPr/>
              <a:lstStyle/>
              <a:p>
                <a:pPr>
                  <a:defRPr sz="1200" b="1" i="0" u="none" strike="noStrike" baseline="0">
                    <a:solidFill>
                      <a:srgbClr val="FFFFFF"/>
                    </a:solidFill>
                    <a:latin typeface="Source Sans Pro Light"/>
                    <a:ea typeface="Source Sans Pro Light"/>
                    <a:cs typeface="Source Sans Pro Light"/>
                  </a:defRPr>
                </a:pPr>
                <a:r>
                  <a:rPr lang="en-US"/>
                  <a:t>Title</a:t>
                </a:r>
              </a:p>
            </c:rich>
          </c:tx>
          <c:layout>
            <c:manualLayout>
              <c:xMode val="edge"/>
              <c:yMode val="edge"/>
              <c:x val="0.42311002717580698"/>
              <c:y val="0.904957975758648"/>
            </c:manualLayout>
          </c:layout>
          <c:overlay val="0"/>
        </c:title>
        <c:numFmt formatCode="0%" sourceLinked="1"/>
        <c:majorTickMark val="none"/>
        <c:minorTickMark val="none"/>
        <c:tickLblPos val="nextTo"/>
        <c:txPr>
          <a:bodyPr/>
          <a:lstStyle/>
          <a:p>
            <a:pPr>
              <a:defRPr>
                <a:solidFill>
                  <a:schemeClr val="bg1"/>
                </a:solidFill>
              </a:defRPr>
            </a:pPr>
            <a:endParaRPr lang="en-US"/>
          </a:p>
        </c:txPr>
        <c:crossAx val="352183944"/>
        <c:crosses val="autoZero"/>
        <c:crossBetween val="between"/>
      </c:valAx>
      <c:spPr>
        <a:noFill/>
        <a:ln w="25407">
          <a:noFill/>
        </a:ln>
      </c:spPr>
    </c:plotArea>
    <c:legend>
      <c:legendPos val="r"/>
      <c:overlay val="0"/>
      <c:txPr>
        <a:bodyPr/>
        <a:lstStyle/>
        <a:p>
          <a:pPr>
            <a:defRPr>
              <a:solidFill>
                <a:schemeClr val="bg1"/>
              </a:solidFill>
            </a:defRPr>
          </a:pPr>
          <a:endParaRPr lang="en-US"/>
        </a:p>
      </c:txPr>
    </c:legend>
    <c:plotVisOnly val="1"/>
    <c:dispBlanksAs val="zero"/>
    <c:showDLblsOverMax val="0"/>
  </c:chart>
  <c:txPr>
    <a:bodyPr/>
    <a:lstStyle/>
    <a:p>
      <a:pPr>
        <a:defRPr sz="1200">
          <a:solidFill>
            <a:schemeClr val="tx1">
              <a:lumMod val="75000"/>
              <a:lumOff val="25000"/>
            </a:schemeClr>
          </a:solidFill>
          <a:latin typeface="Source Sans Pro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53.wmf"/><Relationship Id="rId1" Type="http://schemas.openxmlformats.org/officeDocument/2006/relationships/image" Target="../media/image70.wmf"/><Relationship Id="rId6" Type="http://schemas.openxmlformats.org/officeDocument/2006/relationships/image" Target="../media/image56.wmf"/><Relationship Id="rId5" Type="http://schemas.openxmlformats.org/officeDocument/2006/relationships/image" Target="../media/image48.wmf"/><Relationship Id="rId10" Type="http://schemas.openxmlformats.org/officeDocument/2006/relationships/image" Target="../media/image72.wmf"/><Relationship Id="rId4" Type="http://schemas.openxmlformats.org/officeDocument/2006/relationships/image" Target="../media/image55.wmf"/><Relationship Id="rId9" Type="http://schemas.openxmlformats.org/officeDocument/2006/relationships/image" Target="../media/image7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image" Target="../media/image78.wmf"/><Relationship Id="rId3" Type="http://schemas.openxmlformats.org/officeDocument/2006/relationships/image" Target="../media/image53.wmf"/><Relationship Id="rId7" Type="http://schemas.openxmlformats.org/officeDocument/2006/relationships/image" Target="../media/image56.wmf"/><Relationship Id="rId12"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76.wmf"/><Relationship Id="rId6" Type="http://schemas.openxmlformats.org/officeDocument/2006/relationships/image" Target="../media/image48.wmf"/><Relationship Id="rId11" Type="http://schemas.openxmlformats.org/officeDocument/2006/relationships/image" Target="../media/image77.wmf"/><Relationship Id="rId5" Type="http://schemas.openxmlformats.org/officeDocument/2006/relationships/image" Target="../media/image55.wmf"/><Relationship Id="rId15" Type="http://schemas.openxmlformats.org/officeDocument/2006/relationships/image" Target="../media/image80.wmf"/><Relationship Id="rId10" Type="http://schemas.openxmlformats.org/officeDocument/2006/relationships/image" Target="../media/image59.wmf"/><Relationship Id="rId4" Type="http://schemas.openxmlformats.org/officeDocument/2006/relationships/image" Target="../media/image54.wmf"/><Relationship Id="rId9" Type="http://schemas.openxmlformats.org/officeDocument/2006/relationships/image" Target="../media/image58.wmf"/><Relationship Id="rId14"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7.wmf"/><Relationship Id="rId2" Type="http://schemas.openxmlformats.org/officeDocument/2006/relationships/image" Target="../media/image53.wmf"/><Relationship Id="rId1" Type="http://schemas.openxmlformats.org/officeDocument/2006/relationships/image" Target="../media/image70.wmf"/><Relationship Id="rId6" Type="http://schemas.openxmlformats.org/officeDocument/2006/relationships/image" Target="../media/image56.wmf"/><Relationship Id="rId11" Type="http://schemas.openxmlformats.org/officeDocument/2006/relationships/image" Target="../media/image71.wmf"/><Relationship Id="rId5" Type="http://schemas.openxmlformats.org/officeDocument/2006/relationships/image" Target="../media/image48.wmf"/><Relationship Id="rId10" Type="http://schemas.openxmlformats.org/officeDocument/2006/relationships/image" Target="../media/image77.wmf"/><Relationship Id="rId4" Type="http://schemas.openxmlformats.org/officeDocument/2006/relationships/image" Target="../media/image55.wmf"/><Relationship Id="rId9"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3.wmf"/><Relationship Id="rId7" Type="http://schemas.openxmlformats.org/officeDocument/2006/relationships/image" Target="../media/image58.wmf"/><Relationship Id="rId2" Type="http://schemas.openxmlformats.org/officeDocument/2006/relationships/image" Target="../media/image52.wmf"/><Relationship Id="rId1" Type="http://schemas.openxmlformats.org/officeDocument/2006/relationships/image" Target="../media/image84.wmf"/><Relationship Id="rId6" Type="http://schemas.openxmlformats.org/officeDocument/2006/relationships/image" Target="../media/image56.wmf"/><Relationship Id="rId5" Type="http://schemas.openxmlformats.org/officeDocument/2006/relationships/image" Target="../media/image48.wmf"/><Relationship Id="rId4" Type="http://schemas.openxmlformats.org/officeDocument/2006/relationships/image" Target="../media/image5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87.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87.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87.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3.wmf"/><Relationship Id="rId7" Type="http://schemas.openxmlformats.org/officeDocument/2006/relationships/image" Target="../media/image58.wmf"/><Relationship Id="rId2" Type="http://schemas.openxmlformats.org/officeDocument/2006/relationships/image" Target="../media/image52.wmf"/><Relationship Id="rId1" Type="http://schemas.openxmlformats.org/officeDocument/2006/relationships/image" Target="../media/image84.wmf"/><Relationship Id="rId6" Type="http://schemas.openxmlformats.org/officeDocument/2006/relationships/image" Target="../media/image56.wmf"/><Relationship Id="rId5" Type="http://schemas.openxmlformats.org/officeDocument/2006/relationships/image" Target="../media/image48.wmf"/><Relationship Id="rId4"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5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74.wmf"/><Relationship Id="rId1"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image" Target="../media/image130.wmf"/><Relationship Id="rId3" Type="http://schemas.openxmlformats.org/officeDocument/2006/relationships/image" Target="../media/image121.wmf"/><Relationship Id="rId7" Type="http://schemas.openxmlformats.org/officeDocument/2006/relationships/image" Target="../media/image125.wmf"/><Relationship Id="rId12" Type="http://schemas.openxmlformats.org/officeDocument/2006/relationships/image" Target="../media/image129.wmf"/><Relationship Id="rId17" Type="http://schemas.openxmlformats.org/officeDocument/2006/relationships/image" Target="../media/image134.wmf"/><Relationship Id="rId2" Type="http://schemas.openxmlformats.org/officeDocument/2006/relationships/image" Target="../media/image120.wmf"/><Relationship Id="rId16" Type="http://schemas.openxmlformats.org/officeDocument/2006/relationships/image" Target="../media/image133.wmf"/><Relationship Id="rId1" Type="http://schemas.openxmlformats.org/officeDocument/2006/relationships/image" Target="../media/image119.wmf"/><Relationship Id="rId6" Type="http://schemas.openxmlformats.org/officeDocument/2006/relationships/image" Target="../media/image124.wmf"/><Relationship Id="rId11" Type="http://schemas.openxmlformats.org/officeDocument/2006/relationships/image" Target="../media/image128.wmf"/><Relationship Id="rId5" Type="http://schemas.openxmlformats.org/officeDocument/2006/relationships/image" Target="../media/image123.wmf"/><Relationship Id="rId15" Type="http://schemas.openxmlformats.org/officeDocument/2006/relationships/image" Target="../media/image132.wmf"/><Relationship Id="rId10" Type="http://schemas.openxmlformats.org/officeDocument/2006/relationships/image" Target="../media/image58.wmf"/><Relationship Id="rId4" Type="http://schemas.openxmlformats.org/officeDocument/2006/relationships/image" Target="../media/image122.wmf"/><Relationship Id="rId9" Type="http://schemas.openxmlformats.org/officeDocument/2006/relationships/image" Target="../media/image127.wmf"/><Relationship Id="rId14"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74.wmf"/><Relationship Id="rId1" Type="http://schemas.openxmlformats.org/officeDocument/2006/relationships/image" Target="../media/image73.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54.wmf"/><Relationship Id="rId7" Type="http://schemas.openxmlformats.org/officeDocument/2006/relationships/image" Target="../media/image59.wmf"/><Relationship Id="rId2" Type="http://schemas.openxmlformats.org/officeDocument/2006/relationships/image" Target="../media/image53.wmf"/><Relationship Id="rId1" Type="http://schemas.openxmlformats.org/officeDocument/2006/relationships/image" Target="../media/image136.wmf"/><Relationship Id="rId6" Type="http://schemas.openxmlformats.org/officeDocument/2006/relationships/image" Target="../media/image58.wmf"/><Relationship Id="rId5" Type="http://schemas.openxmlformats.org/officeDocument/2006/relationships/image" Target="../media/image56.wmf"/><Relationship Id="rId4" Type="http://schemas.openxmlformats.org/officeDocument/2006/relationships/image" Target="../media/image48.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54.wmf"/><Relationship Id="rId7" Type="http://schemas.openxmlformats.org/officeDocument/2006/relationships/image" Target="../media/image59.wmf"/><Relationship Id="rId2" Type="http://schemas.openxmlformats.org/officeDocument/2006/relationships/image" Target="../media/image53.wmf"/><Relationship Id="rId1" Type="http://schemas.openxmlformats.org/officeDocument/2006/relationships/image" Target="../media/image136.wmf"/><Relationship Id="rId6" Type="http://schemas.openxmlformats.org/officeDocument/2006/relationships/image" Target="../media/image58.wmf"/><Relationship Id="rId5" Type="http://schemas.openxmlformats.org/officeDocument/2006/relationships/image" Target="../media/image56.wmf"/><Relationship Id="rId4" Type="http://schemas.openxmlformats.org/officeDocument/2006/relationships/image" Target="../media/image4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4.wmf"/><Relationship Id="rId7" Type="http://schemas.openxmlformats.org/officeDocument/2006/relationships/image" Target="../media/image59.wmf"/><Relationship Id="rId2" Type="http://schemas.openxmlformats.org/officeDocument/2006/relationships/image" Target="../media/image53.wmf"/><Relationship Id="rId1" Type="http://schemas.openxmlformats.org/officeDocument/2006/relationships/image" Target="../media/image136.wmf"/><Relationship Id="rId6" Type="http://schemas.openxmlformats.org/officeDocument/2006/relationships/image" Target="../media/image58.wmf"/><Relationship Id="rId5" Type="http://schemas.openxmlformats.org/officeDocument/2006/relationships/image" Target="../media/image56.wmf"/><Relationship Id="rId4"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3.wmf"/><Relationship Id="rId7" Type="http://schemas.openxmlformats.org/officeDocument/2006/relationships/image" Target="../media/image56.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48.wmf"/><Relationship Id="rId5" Type="http://schemas.openxmlformats.org/officeDocument/2006/relationships/image" Target="../media/image55.wmf"/><Relationship Id="rId10" Type="http://schemas.openxmlformats.org/officeDocument/2006/relationships/image" Target="../media/image59.wmf"/><Relationship Id="rId4" Type="http://schemas.openxmlformats.org/officeDocument/2006/relationships/image" Target="../media/image54.wmf"/><Relationship Id="rId9"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5.wmf"/><Relationship Id="rId1" Type="http://schemas.openxmlformats.org/officeDocument/2006/relationships/image" Target="../media/image66.wmf"/><Relationship Id="rId4"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2E9F02-560A-41EA-B216-7E4154C73177}" type="datetimeFigureOut">
              <a:rPr lang="en-US" smtClean="0"/>
              <a:t>4/23/2017</a:t>
            </a:fld>
            <a:endParaRPr lang="en-U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CE2B95-A532-4DDB-B353-5BFABCB3FEE3}" type="slidenum">
              <a:rPr lang="en-US" smtClean="0"/>
              <a:t>‹Nº›</a:t>
            </a:fld>
            <a:endParaRPr lang="en-US"/>
          </a:p>
        </p:txBody>
      </p:sp>
    </p:spTree>
    <p:extLst>
      <p:ext uri="{BB962C8B-B14F-4D97-AF65-F5344CB8AC3E}">
        <p14:creationId xmlns:p14="http://schemas.microsoft.com/office/powerpoint/2010/main" val="253957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79F21D-16A6-4D82-9FEE-4E31B3E549D5}" type="datetimeFigureOut">
              <a:rPr lang="en-US" smtClean="0"/>
              <a:t>4/23/2017</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4BB18-D339-4B87-A542-D63C0568742A}" type="slidenum">
              <a:rPr lang="en-US" smtClean="0"/>
              <a:t>‹Nº›</a:t>
            </a:fld>
            <a:endParaRPr lang="en-US"/>
          </a:p>
        </p:txBody>
      </p:sp>
    </p:spTree>
    <p:extLst>
      <p:ext uri="{BB962C8B-B14F-4D97-AF65-F5344CB8AC3E}">
        <p14:creationId xmlns:p14="http://schemas.microsoft.com/office/powerpoint/2010/main" val="63523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6664BB18-D339-4B87-A542-D63C0568742A}" type="slidenum">
              <a:rPr lang="en-US" smtClean="0"/>
              <a:t>1</a:t>
            </a:fld>
            <a:endParaRPr lang="en-US"/>
          </a:p>
        </p:txBody>
      </p:sp>
    </p:spTree>
    <p:extLst>
      <p:ext uri="{BB962C8B-B14F-4D97-AF65-F5344CB8AC3E}">
        <p14:creationId xmlns:p14="http://schemas.microsoft.com/office/powerpoint/2010/main" val="423476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What can we</a:t>
            </a:r>
            <a:r>
              <a:rPr lang="en-US" altLang="zh-TW" baseline="0" dirty="0" smtClean="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solidFill>
                  <a:prstClr val="black"/>
                </a:solidFill>
              </a:rPr>
              <a:pPr/>
              <a:t>67</a:t>
            </a:fld>
            <a:endParaRPr lang="zh-TW" altLang="en-US">
              <a:solidFill>
                <a:prstClr val="black"/>
              </a:solidFill>
            </a:endParaRPr>
          </a:p>
        </p:txBody>
      </p:sp>
    </p:spTree>
    <p:extLst>
      <p:ext uri="{BB962C8B-B14F-4D97-AF65-F5344CB8AC3E}">
        <p14:creationId xmlns:p14="http://schemas.microsoft.com/office/powerpoint/2010/main" val="293513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Monotonicity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Non-locality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72</a:t>
            </a:fld>
            <a:endParaRPr lang="zh-TW" altLang="en-US"/>
          </a:p>
        </p:txBody>
      </p:sp>
    </p:spTree>
    <p:extLst>
      <p:ext uri="{BB962C8B-B14F-4D97-AF65-F5344CB8AC3E}">
        <p14:creationId xmlns:p14="http://schemas.microsoft.com/office/powerpoint/2010/main" val="61514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30</a:t>
            </a:fld>
            <a:endParaRPr lang="zh-TW" altLang="en-US"/>
          </a:p>
        </p:txBody>
      </p:sp>
    </p:spTree>
    <p:extLst>
      <p:ext uri="{BB962C8B-B14F-4D97-AF65-F5344CB8AC3E}">
        <p14:creationId xmlns:p14="http://schemas.microsoft.com/office/powerpoint/2010/main" val="96484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31</a:t>
            </a:fld>
            <a:endParaRPr lang="zh-TW" altLang="en-US"/>
          </a:p>
        </p:txBody>
      </p:sp>
    </p:spTree>
    <p:extLst>
      <p:ext uri="{BB962C8B-B14F-4D97-AF65-F5344CB8AC3E}">
        <p14:creationId xmlns:p14="http://schemas.microsoft.com/office/powerpoint/2010/main" val="183326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33</a:t>
            </a:fld>
            <a:endParaRPr lang="zh-TW" altLang="en-US"/>
          </a:p>
        </p:txBody>
      </p:sp>
    </p:spTree>
    <p:extLst>
      <p:ext uri="{BB962C8B-B14F-4D97-AF65-F5344CB8AC3E}">
        <p14:creationId xmlns:p14="http://schemas.microsoft.com/office/powerpoint/2010/main" val="37270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smtClean="0"/>
              <a:t>Fully Connected Feedforward Network </a:t>
            </a:r>
            <a:endParaRPr lang="zh-TW" altLang="en-US" b="1" i="1"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You can always connect the neurons in your own way.</a:t>
            </a:r>
            <a:endParaRPr lang="zh-TW" altLang="en-US"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Each dimension corresponds to a digit (10 dimension is needed)</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34</a:t>
            </a:fld>
            <a:endParaRPr lang="zh-TW" altLang="en-US"/>
          </a:p>
        </p:txBody>
      </p:sp>
    </p:spTree>
    <p:extLst>
      <p:ext uri="{BB962C8B-B14F-4D97-AF65-F5344CB8AC3E}">
        <p14:creationId xmlns:p14="http://schemas.microsoft.com/office/powerpoint/2010/main" val="376488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 </a:t>
            </a:r>
            <a:r>
              <a:rPr lang="en-US" altLang="zh-TW" dirty="0" err="1" smtClean="0"/>
              <a:t>memtion</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DT </a:t>
            </a:r>
            <a:r>
              <a:rPr lang="en-US" altLang="zh-TW" dirty="0" err="1" smtClean="0"/>
              <a:t>v.s</a:t>
            </a:r>
            <a:r>
              <a:rPr lang="en-US" altLang="zh-TW" dirty="0" smtClean="0"/>
              <a:t>. Deep!!!!!</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60</a:t>
            </a:fld>
            <a:endParaRPr lang="zh-TW" altLang="en-US"/>
          </a:p>
        </p:txBody>
      </p:sp>
    </p:spTree>
    <p:extLst>
      <p:ext uri="{BB962C8B-B14F-4D97-AF65-F5344CB8AC3E}">
        <p14:creationId xmlns:p14="http://schemas.microsoft.com/office/powerpoint/2010/main" val="413269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Eta</a:t>
            </a:r>
          </a:p>
          <a:p>
            <a:endParaRPr lang="en-US" altLang="zh-TW" dirty="0" smtClean="0"/>
          </a:p>
          <a:p>
            <a:r>
              <a:rPr lang="zh-TW" altLang="en-US" dirty="0" smtClean="0"/>
              <a:t>人站在　ｔｈｅｔａ０　環顧四周　看看哪裡最低，那個方向就是　ｇｒａｄｉｅｎｔ</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solidFill>
                  <a:prstClr val="black"/>
                </a:solidFill>
              </a:rPr>
              <a:pPr/>
              <a:t>61</a:t>
            </a:fld>
            <a:endParaRPr lang="zh-TW" altLang="en-US">
              <a:solidFill>
                <a:prstClr val="black"/>
              </a:solidFill>
            </a:endParaRPr>
          </a:p>
        </p:txBody>
      </p:sp>
    </p:spTree>
    <p:extLst>
      <p:ext uri="{BB962C8B-B14F-4D97-AF65-F5344CB8AC3E}">
        <p14:creationId xmlns:p14="http://schemas.microsoft.com/office/powerpoint/2010/main" val="398900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solidFill>
                  <a:prstClr val="black"/>
                </a:solidFill>
              </a:rPr>
              <a:pPr/>
              <a:t>65</a:t>
            </a:fld>
            <a:endParaRPr lang="zh-TW" altLang="en-US">
              <a:solidFill>
                <a:prstClr val="black"/>
              </a:solidFill>
            </a:endParaRPr>
          </a:p>
        </p:txBody>
      </p:sp>
    </p:spTree>
    <p:extLst>
      <p:ext uri="{BB962C8B-B14F-4D97-AF65-F5344CB8AC3E}">
        <p14:creationId xmlns:p14="http://schemas.microsoft.com/office/powerpoint/2010/main" val="78666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Momentum: </a:t>
            </a:r>
            <a:r>
              <a:rPr lang="zh-TW" altLang="en-US" dirty="0" smtClean="0"/>
              <a:t>動量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solidFill>
                  <a:prstClr val="black"/>
                </a:solidFill>
              </a:rPr>
              <a:pPr/>
              <a:t>66</a:t>
            </a:fld>
            <a:endParaRPr lang="zh-TW" altLang="en-US">
              <a:solidFill>
                <a:prstClr val="black"/>
              </a:solidFill>
            </a:endParaRPr>
          </a:p>
        </p:txBody>
      </p:sp>
    </p:spTree>
    <p:extLst>
      <p:ext uri="{BB962C8B-B14F-4D97-AF65-F5344CB8AC3E}">
        <p14:creationId xmlns:p14="http://schemas.microsoft.com/office/powerpoint/2010/main" val="2720790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Calibri Light" panose="020F0302020204030204" pitchFamily="34" charset="0"/>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latin typeface="Calibri Light" panose="020F0302020204030204" pitchFamily="34" charset="0"/>
              </a:rPr>
              <a:t>Master of Science in Signal Theory and Communications</a:t>
            </a:r>
          </a:p>
          <a:p>
            <a:pPr algn="ctr"/>
            <a:r>
              <a:rPr lang="en-US" sz="2000" dirty="0" smtClean="0">
                <a:latin typeface="Calibri Light" panose="020F0302020204030204" pitchFamily="34" charset="0"/>
              </a:rPr>
              <a:t>TRACK: Signal Processing and</a:t>
            </a:r>
            <a:r>
              <a:rPr lang="en-US" sz="2000" baseline="0" dirty="0" smtClean="0">
                <a:latin typeface="Calibri Light" panose="020F0302020204030204" pitchFamily="34" charset="0"/>
              </a:rPr>
              <a:t> </a:t>
            </a:r>
            <a:r>
              <a:rPr lang="en-US" sz="2000" dirty="0" smtClean="0">
                <a:latin typeface="Calibri Light" panose="020F0302020204030204" pitchFamily="34" charset="0"/>
              </a:rPr>
              <a:t>Machine Learning for Big Data</a:t>
            </a:r>
            <a:endParaRPr lang="en-US" sz="2000" dirty="0">
              <a:latin typeface="Calibri Light" panose="020F0302020204030204" pitchFamily="34" charset="0"/>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noProof="0" dirty="0" smtClean="0">
                <a:latin typeface="Calibri Light" panose="020F0302020204030204" pitchFamily="34" charset="0"/>
              </a:rPr>
              <a:t>Departamento</a:t>
            </a:r>
            <a:r>
              <a:rPr lang="es-ES_tradnl" sz="2000" baseline="0" noProof="0" dirty="0" smtClean="0">
                <a:latin typeface="Calibri Light" panose="020F0302020204030204" pitchFamily="34" charset="0"/>
              </a:rPr>
              <a:t> de Señales, Sistemas y Radiocomunicaciones</a:t>
            </a:r>
          </a:p>
          <a:p>
            <a:pPr algn="ctr"/>
            <a:r>
              <a:rPr lang="es-ES_tradnl" sz="2000" baseline="0" noProof="0" dirty="0" err="1" smtClean="0">
                <a:latin typeface="Calibri Light" panose="020F0302020204030204" pitchFamily="34" charset="0"/>
              </a:rPr>
              <a:t>E.T.S</a:t>
            </a:r>
            <a:r>
              <a:rPr lang="es-ES_tradnl" sz="2000" baseline="0" noProof="0" dirty="0" smtClean="0">
                <a:latin typeface="Calibri Light" panose="020F0302020204030204" pitchFamily="34" charset="0"/>
              </a:rPr>
              <a:t>. Ingenieros de Telecomunicación</a:t>
            </a:r>
          </a:p>
          <a:p>
            <a:pPr algn="ctr"/>
            <a:r>
              <a:rPr lang="es-ES_tradnl" sz="2000" baseline="0" noProof="0" dirty="0" smtClean="0">
                <a:latin typeface="Calibri Light" panose="020F0302020204030204" pitchFamily="34" charset="0"/>
              </a:rPr>
              <a:t>Universidad Politécnica de Madrid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t>23/04/2017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t>23/04/2017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2017/4/23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‹Nº›</a:t>
            </a:fld>
            <a:endParaRPr lang="zh-TW" altLang="en-US"/>
          </a:p>
        </p:txBody>
      </p:sp>
    </p:spTree>
    <p:extLst>
      <p:ext uri="{BB962C8B-B14F-4D97-AF65-F5344CB8AC3E}">
        <p14:creationId xmlns:p14="http://schemas.microsoft.com/office/powerpoint/2010/main" val="4038514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3292" y="2078366"/>
            <a:ext cx="8483154" cy="2484228"/>
          </a:xfrm>
        </p:spPr>
        <p:txBody>
          <a:bodyPr anchor="ctr" anchorCtr="0">
            <a:noAutofit/>
          </a:bodyPr>
          <a:lstStyle>
            <a:lvl1pPr algn="l">
              <a:lnSpc>
                <a:spcPct val="90000"/>
              </a:lnSpc>
              <a:defRPr sz="54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465937" y="5565968"/>
            <a:ext cx="6400800" cy="605151"/>
          </a:xfrm>
          <a:prstGeom prst="rect">
            <a:avLst/>
          </a:prstGeom>
        </p:spPr>
        <p:txBody>
          <a:bodyPr anchor="b">
            <a:noAutofit/>
          </a:bodyPr>
          <a:lstStyle>
            <a:lvl1pPr marL="0" indent="0" algn="l">
              <a:spcBef>
                <a:spcPts val="0"/>
              </a:spcBef>
              <a:buNone/>
              <a:defRPr sz="2400" baseline="0">
                <a:solidFill>
                  <a:schemeClr val="bg1"/>
                </a:solidFill>
                <a:latin typeface="Source Sans Pro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464086" y="6081808"/>
            <a:ext cx="6446838" cy="591261"/>
          </a:xfrm>
          <a:prstGeom prst="rect">
            <a:avLst/>
          </a:prstGeom>
        </p:spPr>
        <p:txBody>
          <a:bodyPr>
            <a:normAutofit/>
          </a:bodyPr>
          <a:lstStyle>
            <a:lvl1pPr marL="0" indent="0" algn="l">
              <a:buNone/>
              <a:defRPr sz="1400" baseline="0">
                <a:solidFill>
                  <a:schemeClr val="bg1"/>
                </a:solidFill>
                <a:latin typeface="Source Sans Pro Light"/>
              </a:defRPr>
            </a:lvl1pPr>
          </a:lstStyle>
          <a:p>
            <a:pPr lvl="0"/>
            <a:r>
              <a:rPr lang="en-US" smtClean="0"/>
              <a:t>Click to edit Master text styles</a:t>
            </a:r>
          </a:p>
        </p:txBody>
      </p:sp>
      <p:pic>
        <p:nvPicPr>
          <p:cNvPr id="7" name="Picture 6" descr="databricks_logoTM_rev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62984" y="608180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99746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463289" y="1630677"/>
            <a:ext cx="7655187" cy="4525433"/>
          </a:xfrm>
          <a:prstGeom prst="rect">
            <a:avLst/>
          </a:prstGeo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9"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5017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463290" y="1636489"/>
            <a:ext cx="3882057"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4"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16"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Content Placeholder 3"/>
          <p:cNvSpPr>
            <a:spLocks noGrp="1"/>
          </p:cNvSpPr>
          <p:nvPr>
            <p:ph sz="half" idx="11"/>
          </p:nvPr>
        </p:nvSpPr>
        <p:spPr>
          <a:xfrm>
            <a:off x="4648200" y="1636489"/>
            <a:ext cx="3882739" cy="3951288"/>
          </a:xfrm>
          <a:prstGeom prst="rect">
            <a:avLst/>
          </a:prstGeom>
        </p:spPr>
        <p:txBody>
          <a:bodyPr>
            <a:normAutofit/>
          </a:bodyPr>
          <a:lstStyle>
            <a:lvl1pPr marL="168275" indent="-168275">
              <a:buFont typeface="Arial"/>
              <a:buChar char="•"/>
              <a:defRPr sz="2800"/>
            </a:lvl1pPr>
            <a:lvl2pPr marL="458788" indent="-169863">
              <a:buFont typeface="Lucida Grande"/>
              <a:buChar char="–"/>
              <a:defRPr sz="2400"/>
            </a:lvl2pPr>
            <a:lvl3pPr marL="744538" indent="-115888">
              <a:buFont typeface="Arial"/>
              <a:buChar char="•"/>
              <a:defRPr sz="1800"/>
            </a:lvl3pPr>
            <a:lvl4pPr marL="973138" indent="-112713">
              <a:buFont typeface="Lucida Grande"/>
              <a:buChar char="–"/>
              <a:defRPr sz="1600"/>
            </a:lvl4pPr>
            <a:lvl5pPr marL="1198563" indent="-115888">
              <a:buFont typeface="Arial"/>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868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63289" y="1531190"/>
            <a:ext cx="3882057" cy="639763"/>
          </a:xfrm>
          <a:prstGeom prst="rect">
            <a:avLst/>
          </a:prstGeom>
        </p:spPr>
        <p:txBody>
          <a:bodyPr anchor="b">
            <a:noAutofit/>
          </a:bodyPr>
          <a:lstStyle>
            <a:lvl1pPr marL="0" indent="0">
              <a:buNone/>
              <a:defRPr sz="2800" b="0" i="0" baseline="0">
                <a:solidFill>
                  <a:schemeClr val="bg1"/>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3" name="Text Placeholder 4"/>
          <p:cNvSpPr>
            <a:spLocks noGrp="1"/>
          </p:cNvSpPr>
          <p:nvPr>
            <p:ph type="body" sz="quarter" idx="3" hasCustomPrompt="1"/>
          </p:nvPr>
        </p:nvSpPr>
        <p:spPr>
          <a:xfrm>
            <a:off x="4624265" y="1531190"/>
            <a:ext cx="4122345" cy="639763"/>
          </a:xfrm>
          <a:prstGeom prst="rect">
            <a:avLst/>
          </a:prstGeom>
        </p:spPr>
        <p:txBody>
          <a:bodyPr anchor="b">
            <a:noAutofit/>
          </a:bodyPr>
          <a:lstStyle>
            <a:lvl1pPr marL="0" indent="0">
              <a:buNone/>
              <a:defRPr sz="2800" b="0" i="0">
                <a:solidFill>
                  <a:schemeClr val="bg1"/>
                </a:solidFill>
                <a:latin typeface="Source Sans Pro"/>
                <a:cs typeface="Source Sans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Source Sans Pro Regular</a:t>
            </a:r>
          </a:p>
        </p:txBody>
      </p:sp>
      <p:sp>
        <p:nvSpPr>
          <p:cNvPr id="18"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17" name="Content Placeholder 3"/>
          <p:cNvSpPr>
            <a:spLocks noGrp="1"/>
          </p:cNvSpPr>
          <p:nvPr>
            <p:ph sz="half" idx="16"/>
          </p:nvPr>
        </p:nvSpPr>
        <p:spPr>
          <a:xfrm>
            <a:off x="4624265" y="2273820"/>
            <a:ext cx="3885620" cy="3951288"/>
          </a:xfrm>
          <a:prstGeom prst="rect">
            <a:avLst/>
          </a:prstGeom>
        </p:spPr>
        <p:txBody>
          <a:bodyPr>
            <a:normAutofit/>
          </a:bodyPr>
          <a:lstStyle>
            <a:lvl1pPr marL="168275" indent="-168275">
              <a:buFont typeface="Arial"/>
              <a:buChar char="•"/>
              <a:defRPr sz="2400"/>
            </a:lvl1pPr>
            <a:lvl2pPr marL="458788" indent="-169863">
              <a:buFont typeface="Lucida Grande"/>
              <a:buChar char="–"/>
              <a:defRPr sz="2000"/>
            </a:lvl2pPr>
            <a:lvl3pPr marL="744538" indent="-115888">
              <a:buFont typeface="Arial"/>
              <a:buChar char="•"/>
              <a:defRPr sz="1600"/>
            </a:lvl3pPr>
            <a:lvl4pPr marL="973138" indent="-112713">
              <a:buFont typeface="Lucida Grande"/>
              <a:buChar char="–"/>
              <a:defRPr sz="1400"/>
            </a:lvl4pPr>
            <a:lvl5pPr marL="1198563" indent="-115888">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p:cNvSpPr>
            <a:spLocks noGrp="1"/>
          </p:cNvSpPr>
          <p:nvPr>
            <p:ph sz="half" idx="17"/>
          </p:nvPr>
        </p:nvSpPr>
        <p:spPr>
          <a:xfrm>
            <a:off x="463288" y="2279278"/>
            <a:ext cx="3882057" cy="3951288"/>
          </a:xfrm>
          <a:prstGeom prst="rect">
            <a:avLst/>
          </a:prstGeom>
        </p:spPr>
        <p:txBody>
          <a:bodyPr>
            <a:normAutofit/>
          </a:bodyPr>
          <a:lstStyle>
            <a:lvl1pPr marL="168275" indent="-168275">
              <a:buFont typeface="Arial"/>
              <a:buChar char="•"/>
              <a:defRPr sz="2400"/>
            </a:lvl1pPr>
            <a:lvl2pPr marL="458788" indent="-169863">
              <a:buFont typeface="Lucida Grande"/>
              <a:buChar char="–"/>
              <a:defRPr sz="2000"/>
            </a:lvl2pPr>
            <a:lvl3pPr marL="744538" indent="-115888">
              <a:buFont typeface="Arial"/>
              <a:buChar char="•"/>
              <a:defRPr sz="1600"/>
            </a:lvl3pPr>
            <a:lvl4pPr marL="973138" indent="-112713">
              <a:buFont typeface="Lucida Grande"/>
              <a:buChar char="–"/>
              <a:defRPr sz="1400"/>
            </a:lvl4pPr>
            <a:lvl5pPr marL="1198563" indent="-115888">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22"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14902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463291" y="2619234"/>
            <a:ext cx="8227403" cy="1470207"/>
          </a:xfrm>
        </p:spPr>
        <p:txBody>
          <a:bodyPr>
            <a:normAutofit/>
          </a:bodyPr>
          <a:lstStyle>
            <a:lvl1pPr algn="l">
              <a:lnSpc>
                <a:spcPct val="90000"/>
              </a:lnSpc>
              <a:defRPr sz="4800" b="0" i="0" baseline="0">
                <a:solidFill>
                  <a:schemeClr val="bg1"/>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457260" y="3953387"/>
            <a:ext cx="6851951" cy="1840895"/>
          </a:xfrm>
          <a:prstGeom prst="rect">
            <a:avLst/>
          </a:prstGeom>
        </p:spPr>
        <p:txBody>
          <a:bodyPr rtlCol="0">
            <a:normAutofit/>
          </a:bodyPr>
          <a:lstStyle>
            <a:lvl1pPr marL="0" indent="0" algn="l">
              <a:buNone/>
              <a:defRPr sz="2400" b="0" i="0" baseline="0">
                <a:solidFill>
                  <a:schemeClr val="bg1"/>
                </a:solidFill>
              </a:defRPr>
            </a:lvl1pPr>
          </a:lstStyle>
          <a:p>
            <a:pPr lvl="0"/>
            <a:r>
              <a:rPr lang="en-US" smtClean="0"/>
              <a:t>Click to edit Master text styles</a:t>
            </a:r>
          </a:p>
        </p:txBody>
      </p:sp>
      <p:sp>
        <p:nvSpPr>
          <p:cNvPr id="10"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11"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6233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7"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8"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2550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Title Placeholder 1"/>
          <p:cNvSpPr>
            <a:spLocks noGrp="1"/>
          </p:cNvSpPr>
          <p:nvPr>
            <p:ph type="title"/>
          </p:nvPr>
        </p:nvSpPr>
        <p:spPr bwMode="auto">
          <a:xfrm>
            <a:off x="459721" y="275167"/>
            <a:ext cx="8560454"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8"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graphicFrame>
        <p:nvGraphicFramePr>
          <p:cNvPr id="9" name="Picture Placeholder 9"/>
          <p:cNvGraphicFramePr>
            <a:graphicFrameLocks/>
          </p:cNvGraphicFramePr>
          <p:nvPr userDrawn="1">
            <p:extLst/>
          </p:nvPr>
        </p:nvGraphicFramePr>
        <p:xfrm>
          <a:off x="910606" y="1600201"/>
          <a:ext cx="7471395" cy="4714133"/>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4" descr="databricks_logoTM_rev_800px.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070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t>23/04/2017</a:t>
            </a:fld>
            <a:endParaRPr lang="es-ES"/>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388424" y="6566440"/>
            <a:ext cx="755576" cy="276999"/>
          </a:xfrm>
          <a:prstGeom prst="rect">
            <a:avLst/>
          </a:prstGeom>
          <a:noFill/>
        </p:spPr>
        <p:txBody>
          <a:bodyPr wrap="square" rtlCol="0">
            <a:spAutoFit/>
          </a:bodyPr>
          <a:lstStyle/>
          <a:p>
            <a:fld id="{F364D299-E018-4E3E-A3DC-C44145307719}" type="slidenum">
              <a:rPr lang="en-US" sz="1200" smtClean="0">
                <a:solidFill>
                  <a:schemeClr val="bg1">
                    <a:lumMod val="50000"/>
                  </a:schemeClr>
                </a:solidFill>
              </a:rPr>
              <a:t>‹Nº›</a:t>
            </a:fld>
            <a:r>
              <a:rPr lang="en-US" sz="1200" dirty="0" smtClean="0">
                <a:solidFill>
                  <a:schemeClr val="bg1">
                    <a:lumMod val="50000"/>
                  </a:schemeClr>
                </a:solidFill>
              </a:rPr>
              <a:t> / </a:t>
            </a:r>
            <a:r>
              <a:rPr lang="en-US" sz="1200" dirty="0" smtClean="0">
                <a:solidFill>
                  <a:schemeClr val="bg1">
                    <a:lumMod val="50000"/>
                  </a:schemeClr>
                </a:solidFill>
              </a:rPr>
              <a:t>89</a:t>
            </a:r>
            <a:endParaRPr lang="en-US" sz="1200" dirty="0">
              <a:solidFill>
                <a:schemeClr val="bg1">
                  <a:lumMod val="50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1"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75" name="Slide Number Placeholder 3"/>
          <p:cNvSpPr>
            <a:spLocks noGrp="1"/>
          </p:cNvSpPr>
          <p:nvPr>
            <p:ph type="sldNum" sz="quarter" idx="10"/>
          </p:nvPr>
        </p:nvSpPr>
        <p:spPr>
          <a:xfrm>
            <a:off x="8461375" y="6381751"/>
            <a:ext cx="558800" cy="364067"/>
          </a:xfrm>
        </p:spPr>
        <p:txBody>
          <a:bodyPr/>
          <a:lstStyle/>
          <a:p>
            <a:pPr>
              <a:defRPr/>
            </a:pPr>
            <a:fld id="{0E3D2C8F-1C34-3F4C-9785-AD9AA213DF44}" type="slidenum">
              <a:rPr lang="en-US">
                <a:solidFill>
                  <a:prstClr val="white"/>
                </a:solidFill>
              </a:rPr>
              <a:pPr>
                <a:defRPr/>
              </a:pPr>
              <a:t>‹Nº›</a:t>
            </a:fld>
            <a:endParaRPr lang="en-US" dirty="0">
              <a:solidFill>
                <a:prstClr val="white"/>
              </a:solidFill>
            </a:endParaRPr>
          </a:p>
        </p:txBody>
      </p:sp>
      <p:pic>
        <p:nvPicPr>
          <p:cNvPr id="77" name="Picture 4" descr="databricks_logoTM_rev_800px.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778" y="6449907"/>
            <a:ext cx="1150938" cy="19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 name="Picture 4" descr="01_FLASHLIGHT_exploratio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80232" y="1919288"/>
            <a:ext cx="10922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 name="Picture 6" descr="02_CLOUDCLUSTER_managedclusters.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72432" y="19383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7" descr="03_PIPELINES.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797969" y="1938338"/>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8" descr="04_THIRDPARTY.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828257" y="1938338"/>
            <a:ext cx="1082675" cy="108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 name="Picture 9" descr="05_UNIFIED_PLATFORM_knot.eps.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03044" y="1878013"/>
            <a:ext cx="11445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 name="Picture 10" descr="06_COMMUNITY.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553994" y="1997076"/>
            <a:ext cx="987425"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Picture 11" descr="07_LIBRARIES.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7647782" y="1958976"/>
            <a:ext cx="1093787" cy="109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12" descr="08_LOGO_BUG.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341144" y="4392453"/>
            <a:ext cx="107315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 name="Picture 13" descr="09_EXPLORE_LANGUAGE.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32607" y="3257551"/>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7" name="Picture 14" descr="10_COLLABORATE.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693069" y="3270251"/>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 name="Picture 15" descr="11_CHART_visualize.pn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839244" y="3324226"/>
            <a:ext cx="989013" cy="989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 name="Picture 16" descr="12_DASHBOARD.png"/>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877469" y="3313113"/>
            <a:ext cx="973138" cy="97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17" descr="13_CLUSTERS.pn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69119" y="4484688"/>
            <a:ext cx="1103313" cy="110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18" descr="14_WAND_PowerSpark.png"/>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688307" y="4486276"/>
            <a:ext cx="1047750" cy="104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19" descr="15_IMPORT_CLOUD.png"/>
          <p:cNvPicPr>
            <a:picLocks noChangeAspect="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2817019" y="4484688"/>
            <a:ext cx="1035050"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20" descr="16_CALENDAR_schedule.png"/>
          <p:cNvPicPr>
            <a:picLocks noChangeAspect="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5398294" y="3325813"/>
            <a:ext cx="973138"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21" descr="17_CHECKLIST_monitor.png"/>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6571457" y="3324226"/>
            <a:ext cx="1031875"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 name="TextBox 22"/>
          <p:cNvSpPr txBox="1">
            <a:spLocks noChangeArrowheads="1"/>
          </p:cNvSpPr>
          <p:nvPr userDrawn="1"/>
        </p:nvSpPr>
        <p:spPr bwMode="auto">
          <a:xfrm>
            <a:off x="762794" y="2809876"/>
            <a:ext cx="723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Exploration</a:t>
            </a:r>
          </a:p>
        </p:txBody>
      </p:sp>
      <p:sp>
        <p:nvSpPr>
          <p:cNvPr id="96" name="TextBox 23"/>
          <p:cNvSpPr txBox="1">
            <a:spLocks noChangeArrowheads="1"/>
          </p:cNvSpPr>
          <p:nvPr userDrawn="1"/>
        </p:nvSpPr>
        <p:spPr bwMode="auto">
          <a:xfrm>
            <a:off x="1693069" y="2809876"/>
            <a:ext cx="10429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Managed Clusters</a:t>
            </a:r>
          </a:p>
        </p:txBody>
      </p:sp>
      <p:sp>
        <p:nvSpPr>
          <p:cNvPr id="97" name="TextBox 24"/>
          <p:cNvSpPr txBox="1">
            <a:spLocks noChangeArrowheads="1"/>
          </p:cNvSpPr>
          <p:nvPr userDrawn="1"/>
        </p:nvSpPr>
        <p:spPr bwMode="auto">
          <a:xfrm>
            <a:off x="3045619" y="2809876"/>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Pipelines</a:t>
            </a:r>
          </a:p>
        </p:txBody>
      </p:sp>
      <p:sp>
        <p:nvSpPr>
          <p:cNvPr id="98" name="TextBox 25"/>
          <p:cNvSpPr txBox="1">
            <a:spLocks noChangeArrowheads="1"/>
          </p:cNvSpPr>
          <p:nvPr userDrawn="1"/>
        </p:nvSpPr>
        <p:spPr bwMode="auto">
          <a:xfrm>
            <a:off x="3955257" y="2809876"/>
            <a:ext cx="8509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3</a:t>
            </a:r>
            <a:r>
              <a:rPr lang="en-US" sz="900" baseline="30000">
                <a:solidFill>
                  <a:srgbClr val="FFFFFF"/>
                </a:solidFill>
                <a:latin typeface="Source Sans Pro Light" charset="0"/>
              </a:rPr>
              <a:t>rd</a:t>
            </a:r>
            <a:r>
              <a:rPr lang="en-US" sz="900">
                <a:solidFill>
                  <a:srgbClr val="FFFFFF"/>
                </a:solidFill>
                <a:latin typeface="Source Sans Pro Light" charset="0"/>
              </a:rPr>
              <a:t> Party Apps</a:t>
            </a:r>
          </a:p>
        </p:txBody>
      </p:sp>
      <p:sp>
        <p:nvSpPr>
          <p:cNvPr id="99" name="TextBox 26"/>
          <p:cNvSpPr txBox="1">
            <a:spLocks noChangeArrowheads="1"/>
          </p:cNvSpPr>
          <p:nvPr userDrawn="1"/>
        </p:nvSpPr>
        <p:spPr bwMode="auto">
          <a:xfrm>
            <a:off x="6684169" y="2809876"/>
            <a:ext cx="7493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Community</a:t>
            </a:r>
          </a:p>
        </p:txBody>
      </p:sp>
      <p:sp>
        <p:nvSpPr>
          <p:cNvPr id="100" name="TextBox 27"/>
          <p:cNvSpPr txBox="1">
            <a:spLocks noChangeArrowheads="1"/>
          </p:cNvSpPr>
          <p:nvPr userDrawn="1"/>
        </p:nvSpPr>
        <p:spPr bwMode="auto">
          <a:xfrm>
            <a:off x="831057" y="5289551"/>
            <a:ext cx="582612"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Clusters</a:t>
            </a:r>
          </a:p>
        </p:txBody>
      </p:sp>
      <p:sp>
        <p:nvSpPr>
          <p:cNvPr id="101" name="TextBox 28"/>
          <p:cNvSpPr txBox="1">
            <a:spLocks noChangeArrowheads="1"/>
          </p:cNvSpPr>
          <p:nvPr userDrawn="1"/>
        </p:nvSpPr>
        <p:spPr bwMode="auto">
          <a:xfrm>
            <a:off x="6671469" y="4148138"/>
            <a:ext cx="9398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Monitor Results</a:t>
            </a:r>
          </a:p>
        </p:txBody>
      </p:sp>
      <p:sp>
        <p:nvSpPr>
          <p:cNvPr id="102" name="TextBox 29"/>
          <p:cNvSpPr txBox="1">
            <a:spLocks noChangeArrowheads="1"/>
          </p:cNvSpPr>
          <p:nvPr userDrawn="1"/>
        </p:nvSpPr>
        <p:spPr bwMode="auto">
          <a:xfrm>
            <a:off x="5341144" y="4148138"/>
            <a:ext cx="1158875"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Schedule Workflows </a:t>
            </a:r>
          </a:p>
        </p:txBody>
      </p:sp>
      <p:sp>
        <p:nvSpPr>
          <p:cNvPr id="103" name="TextBox 30"/>
          <p:cNvSpPr txBox="1">
            <a:spLocks noChangeArrowheads="1"/>
          </p:cNvSpPr>
          <p:nvPr userDrawn="1"/>
        </p:nvSpPr>
        <p:spPr bwMode="auto">
          <a:xfrm>
            <a:off x="2993232" y="5286376"/>
            <a:ext cx="74930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Import Data</a:t>
            </a:r>
          </a:p>
        </p:txBody>
      </p:sp>
      <p:sp>
        <p:nvSpPr>
          <p:cNvPr id="104" name="TextBox 31"/>
          <p:cNvSpPr txBox="1">
            <a:spLocks noChangeArrowheads="1"/>
          </p:cNvSpPr>
          <p:nvPr userDrawn="1"/>
        </p:nvSpPr>
        <p:spPr bwMode="auto">
          <a:xfrm>
            <a:off x="1747044" y="5289551"/>
            <a:ext cx="903288"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Power of Spark</a:t>
            </a:r>
          </a:p>
        </p:txBody>
      </p:sp>
      <p:sp>
        <p:nvSpPr>
          <p:cNvPr id="105" name="TextBox 32"/>
          <p:cNvSpPr txBox="1">
            <a:spLocks noChangeArrowheads="1"/>
          </p:cNvSpPr>
          <p:nvPr userDrawn="1"/>
        </p:nvSpPr>
        <p:spPr bwMode="auto">
          <a:xfrm>
            <a:off x="1791494" y="4137026"/>
            <a:ext cx="736600"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Collaborate</a:t>
            </a:r>
          </a:p>
        </p:txBody>
      </p:sp>
      <p:sp>
        <p:nvSpPr>
          <p:cNvPr id="106" name="TextBox 33"/>
          <p:cNvSpPr txBox="1">
            <a:spLocks noChangeArrowheads="1"/>
          </p:cNvSpPr>
          <p:nvPr userDrawn="1"/>
        </p:nvSpPr>
        <p:spPr bwMode="auto">
          <a:xfrm>
            <a:off x="4098132" y="4137026"/>
            <a:ext cx="542925"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Publish</a:t>
            </a:r>
          </a:p>
        </p:txBody>
      </p:sp>
      <p:sp>
        <p:nvSpPr>
          <p:cNvPr id="107" name="TextBox 34"/>
          <p:cNvSpPr txBox="1">
            <a:spLocks noChangeArrowheads="1"/>
          </p:cNvSpPr>
          <p:nvPr userDrawn="1"/>
        </p:nvSpPr>
        <p:spPr bwMode="auto">
          <a:xfrm>
            <a:off x="3071019" y="4137026"/>
            <a:ext cx="5953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Visualize</a:t>
            </a:r>
          </a:p>
        </p:txBody>
      </p:sp>
      <p:sp>
        <p:nvSpPr>
          <p:cNvPr id="108" name="TextBox 35"/>
          <p:cNvSpPr txBox="1">
            <a:spLocks noChangeArrowheads="1"/>
          </p:cNvSpPr>
          <p:nvPr userDrawn="1"/>
        </p:nvSpPr>
        <p:spPr bwMode="auto">
          <a:xfrm>
            <a:off x="753269" y="4137026"/>
            <a:ext cx="6461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Language</a:t>
            </a:r>
          </a:p>
        </p:txBody>
      </p:sp>
      <p:sp>
        <p:nvSpPr>
          <p:cNvPr id="109" name="TextBox 36"/>
          <p:cNvSpPr txBox="1">
            <a:spLocks noChangeArrowheads="1"/>
          </p:cNvSpPr>
          <p:nvPr userDrawn="1"/>
        </p:nvSpPr>
        <p:spPr bwMode="auto">
          <a:xfrm>
            <a:off x="7938294" y="2809876"/>
            <a:ext cx="620713"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Libraries</a:t>
            </a:r>
          </a:p>
        </p:txBody>
      </p:sp>
      <p:sp>
        <p:nvSpPr>
          <p:cNvPr id="110" name="TextBox 37"/>
          <p:cNvSpPr txBox="1">
            <a:spLocks noChangeArrowheads="1"/>
          </p:cNvSpPr>
          <p:nvPr userDrawn="1"/>
        </p:nvSpPr>
        <p:spPr bwMode="auto">
          <a:xfrm>
            <a:off x="5434807" y="2809876"/>
            <a:ext cx="954087" cy="23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Unified Platform</a:t>
            </a:r>
          </a:p>
        </p:txBody>
      </p:sp>
      <p:sp>
        <p:nvSpPr>
          <p:cNvPr id="111" name="TextBox 38"/>
          <p:cNvSpPr txBox="1">
            <a:spLocks noChangeArrowheads="1"/>
          </p:cNvSpPr>
          <p:nvPr userDrawn="1"/>
        </p:nvSpPr>
        <p:spPr bwMode="auto">
          <a:xfrm>
            <a:off x="5609432" y="5270340"/>
            <a:ext cx="646112"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fontAlgn="base">
              <a:spcBef>
                <a:spcPct val="0"/>
              </a:spcBef>
              <a:spcAft>
                <a:spcPct val="0"/>
              </a:spcAft>
            </a:pPr>
            <a:r>
              <a:rPr lang="en-US" sz="900">
                <a:solidFill>
                  <a:srgbClr val="FFFFFF"/>
                </a:solidFill>
                <a:latin typeface="Source Sans Pro Light" charset="0"/>
              </a:rPr>
              <a:t>Logo Bug</a:t>
            </a:r>
          </a:p>
        </p:txBody>
      </p:sp>
    </p:spTree>
    <p:extLst>
      <p:ext uri="{BB962C8B-B14F-4D97-AF65-F5344CB8AC3E}">
        <p14:creationId xmlns:p14="http://schemas.microsoft.com/office/powerpoint/2010/main" val="1615231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Fram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03112" y="2887297"/>
            <a:ext cx="7739943" cy="1665112"/>
          </a:xfrm>
        </p:spPr>
        <p:txBody>
          <a:bodyPr>
            <a:noAutofit/>
          </a:bodyPr>
          <a:lstStyle>
            <a:lvl1pPr algn="l">
              <a:defRPr sz="54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903112" y="4066969"/>
            <a:ext cx="6349823" cy="888588"/>
          </a:xfrm>
          <a:prstGeom prst="rect">
            <a:avLst/>
          </a:prstGeom>
        </p:spPr>
        <p:txBody>
          <a:bodyPr>
            <a:noAutofit/>
          </a:bodyPr>
          <a:lstStyle>
            <a:lvl1pPr marL="0" indent="0" algn="l">
              <a:buNone/>
              <a:defRPr sz="24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Parting words or contact information go here.</a:t>
            </a:r>
          </a:p>
        </p:txBody>
      </p:sp>
      <p:pic>
        <p:nvPicPr>
          <p:cNvPr id="6" name="Picture 5" descr="databricks_logoTM_rev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562984" y="6081808"/>
            <a:ext cx="2235200" cy="334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6343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151913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81317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277151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11379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17088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74420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729449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8147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t>23/04/2017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8078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576118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201343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2184418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7291453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18769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2800841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590051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792853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58279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t>23/04/2017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66826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8603189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119788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1881969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366877-4053-4145-9537-67E01000A774}"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387234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099CC2-2A2C-2747-A21D-BD272AC1FD5D}"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0777593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45A31F-3347-F74A-BB9A-49C146A9E8C2}"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983017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37DEB8-953B-9D42-8B0E-5B9263CAC3ED}" type="datetime1">
              <a:rPr lang="en-US" smtClean="0">
                <a:solidFill>
                  <a:prstClr val="black">
                    <a:tint val="75000"/>
                  </a:prstClr>
                </a:solidFill>
              </a:rPr>
              <a:pPr/>
              <a:t>4/23/2017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946806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1F6C93-DF0C-294E-B304-A37E6B130544}" type="datetime1">
              <a:rPr lang="en-US" smtClean="0">
                <a:solidFill>
                  <a:prstClr val="black">
                    <a:tint val="75000"/>
                  </a:prstClr>
                </a:solidFill>
              </a:rPr>
              <a:pPr/>
              <a:t>4/23/2017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56096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CDCBD3-24CF-DE43-96DB-2FC913788CC4}" type="datetime1">
              <a:rPr lang="en-US" smtClean="0">
                <a:solidFill>
                  <a:prstClr val="black">
                    <a:tint val="75000"/>
                  </a:prstClr>
                </a:solidFill>
              </a:rPr>
              <a:pPr/>
              <a:t>4/23/2017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53386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t>23/04/2017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5C7F-9D6C-1A48-BA86-C832CD20E231}" type="datetime1">
              <a:rPr lang="en-US" smtClean="0">
                <a:solidFill>
                  <a:prstClr val="black">
                    <a:tint val="75000"/>
                  </a:prstClr>
                </a:solidFill>
              </a:rPr>
              <a:pPr/>
              <a:t>4/23/2017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2161570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86C83-C814-D344-B3D3-021AFD7CCAE9}" type="datetime1">
              <a:rPr lang="en-US" smtClean="0">
                <a:solidFill>
                  <a:prstClr val="black">
                    <a:tint val="75000"/>
                  </a:prstClr>
                </a:solidFill>
              </a:rPr>
              <a:pPr/>
              <a:t>4/23/2017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708781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3A9050-E020-DC45-AA51-CE62EBC9D9B0}" type="datetime1">
              <a:rPr lang="en-US" smtClean="0">
                <a:solidFill>
                  <a:prstClr val="black">
                    <a:tint val="75000"/>
                  </a:prstClr>
                </a:solidFill>
              </a:rPr>
              <a:pPr/>
              <a:t>4/23/2017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1326467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13AD05-0078-2344-9E97-D00107BADB36}"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1558764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A7FEF3-43B5-094B-8AA3-76D03FA29D7D}"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31525174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7 Rectángulo redondeado"/>
          <p:cNvSpPr/>
          <p:nvPr userDrawn="1"/>
        </p:nvSpPr>
        <p:spPr>
          <a:xfrm>
            <a:off x="457752" y="2475386"/>
            <a:ext cx="8290712" cy="1041661"/>
          </a:xfrm>
          <a:prstGeom prst="roundRect">
            <a:avLst/>
          </a:prstGeom>
          <a:solidFill>
            <a:srgbClr val="3630B2"/>
          </a:solidFill>
          <a:ln>
            <a:noFill/>
          </a:ln>
          <a:effectLst>
            <a:outerShdw blurRad="50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prstClr val="white"/>
              </a:solidFill>
            </a:endParaRPr>
          </a:p>
        </p:txBody>
      </p:sp>
      <p:sp>
        <p:nvSpPr>
          <p:cNvPr id="9" name="8 CuadroTexto"/>
          <p:cNvSpPr txBox="1"/>
          <p:nvPr userDrawn="1"/>
        </p:nvSpPr>
        <p:spPr>
          <a:xfrm>
            <a:off x="1020471" y="3717032"/>
            <a:ext cx="7087068" cy="769441"/>
          </a:xfrm>
          <a:prstGeom prst="rect">
            <a:avLst/>
          </a:prstGeom>
          <a:noFill/>
        </p:spPr>
        <p:txBody>
          <a:bodyPr wrap="none" rtlCol="0">
            <a:spAutoFit/>
          </a:bodyPr>
          <a:lstStyle/>
          <a:p>
            <a:r>
              <a:rPr lang="en-US" sz="2400" dirty="0" smtClean="0">
                <a:solidFill>
                  <a:prstClr val="black"/>
                </a:solidFill>
              </a:rPr>
              <a:t>Master of Science in Signal Theory and Communications</a:t>
            </a:r>
          </a:p>
          <a:p>
            <a:pPr algn="ctr"/>
            <a:r>
              <a:rPr lang="en-US" sz="2000" dirty="0" smtClean="0">
                <a:solidFill>
                  <a:prstClr val="black"/>
                </a:solidFill>
              </a:rPr>
              <a:t>TRACK: Signal Processing and Machine Learning for Big Data</a:t>
            </a:r>
            <a:endParaRPr lang="en-US" sz="2000" dirty="0">
              <a:solidFill>
                <a:prstClr val="black"/>
              </a:solidFill>
            </a:endParaRPr>
          </a:p>
        </p:txBody>
      </p:sp>
      <p:sp>
        <p:nvSpPr>
          <p:cNvPr id="11" name="1 Marcador de título"/>
          <p:cNvSpPr>
            <a:spLocks noGrp="1"/>
          </p:cNvSpPr>
          <p:nvPr>
            <p:ph type="title"/>
          </p:nvPr>
        </p:nvSpPr>
        <p:spPr>
          <a:xfrm>
            <a:off x="474620" y="2382436"/>
            <a:ext cx="8229600" cy="1143000"/>
          </a:xfrm>
          <a:prstGeom prst="rect">
            <a:avLst/>
          </a:prstGeom>
        </p:spPr>
        <p:txBody>
          <a:bodyPr vert="horz" lIns="91440" tIns="45720" rIns="91440" bIns="45720" rtlCol="0" anchor="ctr">
            <a:noAutofit/>
          </a:bodyPr>
          <a:lstStyle>
            <a:lvl1pPr>
              <a:defRPr sz="2800">
                <a:solidFill>
                  <a:schemeClr val="bg1"/>
                </a:solidFill>
              </a:defRPr>
            </a:lvl1pPr>
          </a:lstStyle>
          <a:p>
            <a:r>
              <a:rPr lang="es-ES" dirty="0" smtClean="0"/>
              <a:t>Haga clic para modificar el estilo de título del patrón</a:t>
            </a:r>
            <a:endParaRPr lang="es-ES" dirty="0"/>
          </a:p>
        </p:txBody>
      </p:sp>
      <p:pic>
        <p:nvPicPr>
          <p:cNvPr id="3"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752" y="836712"/>
            <a:ext cx="8064896" cy="126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userDrawn="1"/>
        </p:nvSpPr>
        <p:spPr>
          <a:xfrm>
            <a:off x="1460281" y="5589240"/>
            <a:ext cx="6315960" cy="1015663"/>
          </a:xfrm>
          <a:prstGeom prst="rect">
            <a:avLst/>
          </a:prstGeom>
          <a:noFill/>
        </p:spPr>
        <p:txBody>
          <a:bodyPr wrap="none" rtlCol="0">
            <a:spAutoFit/>
          </a:bodyPr>
          <a:lstStyle/>
          <a:p>
            <a:pPr algn="ctr"/>
            <a:r>
              <a:rPr lang="es-ES_tradnl" sz="2000" dirty="0" smtClean="0">
                <a:solidFill>
                  <a:prstClr val="black"/>
                </a:solidFill>
              </a:rPr>
              <a:t>Departamento de Señales, Sistemas y Radiocomunicaciones</a:t>
            </a:r>
          </a:p>
          <a:p>
            <a:pPr algn="ctr"/>
            <a:r>
              <a:rPr lang="es-ES_tradnl" sz="2000" dirty="0" err="1" smtClean="0">
                <a:solidFill>
                  <a:prstClr val="black"/>
                </a:solidFill>
              </a:rPr>
              <a:t>E.T.S</a:t>
            </a:r>
            <a:r>
              <a:rPr lang="es-ES_tradnl" sz="2000" dirty="0" smtClean="0">
                <a:solidFill>
                  <a:prstClr val="black"/>
                </a:solidFill>
              </a:rPr>
              <a:t>. Ingenieros de Telecomunicación</a:t>
            </a:r>
          </a:p>
          <a:p>
            <a:pPr algn="ctr"/>
            <a:r>
              <a:rPr lang="es-ES_tradnl" sz="2000" dirty="0" smtClean="0">
                <a:solidFill>
                  <a:prstClr val="black"/>
                </a:solidFill>
              </a:rPr>
              <a:t>Universidad Politécnica de Madrid</a:t>
            </a:r>
          </a:p>
        </p:txBody>
      </p:sp>
    </p:spTree>
    <p:extLst>
      <p:ext uri="{BB962C8B-B14F-4D97-AF65-F5344CB8AC3E}">
        <p14:creationId xmlns:p14="http://schemas.microsoft.com/office/powerpoint/2010/main" val="2118799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vert="horz" lIns="91440" tIns="45720" rIns="91440" bIns="45720" rtlCol="0" anchor="ctr">
            <a:normAutofit/>
          </a:bodyPr>
          <a:lstStyle>
            <a:lvl1pPr marL="176213" indent="0" algn="l">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lvl="0" algn="l"/>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566257" y="6448251"/>
            <a:ext cx="2133600" cy="365125"/>
          </a:xfrm>
        </p:spPr>
        <p:txBody>
          <a:bodyPr/>
          <a:lstStyle/>
          <a:p>
            <a:fld id="{348ECE8D-65F6-4B01-BAA8-9F200C3C1CA9}" type="datetime1">
              <a:rPr lang="es-ES" smtClean="0">
                <a:solidFill>
                  <a:prstClr val="black">
                    <a:tint val="75000"/>
                  </a:prstClr>
                </a:solidFill>
              </a:rPr>
              <a:pPr/>
              <a:t>23/04/2017</a:t>
            </a:fld>
            <a:endParaRPr lang="es-ES">
              <a:solidFill>
                <a:prstClr val="black">
                  <a:tint val="75000"/>
                </a:prstClr>
              </a:solidFill>
            </a:endParaRPr>
          </a:p>
        </p:txBody>
      </p:sp>
      <p:sp>
        <p:nvSpPr>
          <p:cNvPr id="5" name="4 Marcador de pie de página"/>
          <p:cNvSpPr>
            <a:spLocks noGrp="1"/>
          </p:cNvSpPr>
          <p:nvPr>
            <p:ph type="ftr" sz="quarter" idx="11"/>
          </p:nvPr>
        </p:nvSpPr>
        <p:spPr>
          <a:xfrm>
            <a:off x="3124200" y="6431851"/>
            <a:ext cx="2895600" cy="365125"/>
          </a:xfrm>
        </p:spPr>
        <p:txBody>
          <a:bodyPr/>
          <a:lstStyle/>
          <a:p>
            <a:endParaRPr lang="es-ES" dirty="0">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89" y="6477594"/>
            <a:ext cx="906476" cy="375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userDrawn="1"/>
        </p:nvSpPr>
        <p:spPr>
          <a:xfrm>
            <a:off x="8388424" y="6566440"/>
            <a:ext cx="755576" cy="276999"/>
          </a:xfrm>
          <a:prstGeom prst="rect">
            <a:avLst/>
          </a:prstGeom>
          <a:noFill/>
        </p:spPr>
        <p:txBody>
          <a:bodyPr wrap="square" rtlCol="0">
            <a:spAutoFit/>
          </a:bodyPr>
          <a:lstStyle/>
          <a:p>
            <a:fld id="{F364D299-E018-4E3E-A3DC-C44145307719}" type="slidenum">
              <a:rPr lang="en-US" sz="1200" smtClean="0">
                <a:solidFill>
                  <a:prstClr val="white">
                    <a:lumMod val="50000"/>
                  </a:prstClr>
                </a:solidFill>
              </a:rPr>
              <a:pPr/>
              <a:t>‹Nº›</a:t>
            </a:fld>
            <a:r>
              <a:rPr lang="en-US" sz="1200" dirty="0" smtClean="0">
                <a:solidFill>
                  <a:prstClr val="white">
                    <a:lumMod val="50000"/>
                  </a:prstClr>
                </a:solidFill>
              </a:rPr>
              <a:t> / 86</a:t>
            </a:r>
            <a:endParaRPr lang="en-US" sz="1200" dirty="0">
              <a:solidFill>
                <a:prstClr val="white">
                  <a:lumMod val="50000"/>
                </a:prstClr>
              </a:solidFill>
            </a:endParaRPr>
          </a:p>
        </p:txBody>
      </p:sp>
    </p:spTree>
    <p:extLst>
      <p:ext uri="{BB962C8B-B14F-4D97-AF65-F5344CB8AC3E}">
        <p14:creationId xmlns:p14="http://schemas.microsoft.com/office/powerpoint/2010/main" val="40934529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smtClean="0"/>
              <a:t>Haga clic para modificar el estilo de texto del patrón</a:t>
            </a:r>
          </a:p>
        </p:txBody>
      </p:sp>
      <p:sp>
        <p:nvSpPr>
          <p:cNvPr id="4" name="3 Marcador de fecha"/>
          <p:cNvSpPr>
            <a:spLocks noGrp="1"/>
          </p:cNvSpPr>
          <p:nvPr>
            <p:ph type="dt" sz="half" idx="10"/>
          </p:nvPr>
        </p:nvSpPr>
        <p:spPr/>
        <p:txBody>
          <a:bodyPr/>
          <a:lstStyle/>
          <a:p>
            <a:fld id="{CE464452-56B2-4765-A1B3-8D57FA7ABF8A}" type="datetime1">
              <a:rPr lang="es-ES" smtClean="0">
                <a:solidFill>
                  <a:prstClr val="black">
                    <a:tint val="75000"/>
                  </a:prstClr>
                </a:solidFill>
              </a:rPr>
              <a:pPr/>
              <a:t>23/04/2017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55692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BE0DB460-F920-4154-877A-0B4195851878}" type="datetime1">
              <a:rPr lang="es-ES" smtClean="0">
                <a:solidFill>
                  <a:prstClr val="black">
                    <a:tint val="75000"/>
                  </a:prstClr>
                </a:solidFill>
              </a:rPr>
              <a:pPr/>
              <a:t>23/04/2017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075539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5372F18-9E5C-4AB7-A095-C3C7BADBB447}" type="datetime1">
              <a:rPr lang="es-ES" smtClean="0">
                <a:solidFill>
                  <a:prstClr val="black">
                    <a:tint val="75000"/>
                  </a:prstClr>
                </a:solidFill>
              </a:rPr>
              <a:pPr/>
              <a:t>23/04/2017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5766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t>23/04/2017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9144000" cy="908720"/>
          </a:xfrm>
          <a:solidFill>
            <a:srgbClr val="3630B2"/>
          </a:solidFill>
          <a:ln w="25400" cap="flat" cmpd="sng" algn="ctr">
            <a:noFill/>
            <a:prstDash val="solid"/>
          </a:ln>
          <a:effectLst/>
        </p:spPr>
        <p:txBody>
          <a:bodyPr rtlCol="0" anchor="ctr"/>
          <a:lstStyle>
            <a:lvl1pPr>
              <a:defRPr kumimoji="0" lang="es-ES" sz="2800" b="0" i="0" u="none" strike="noStrike" cap="none" spc="0" normalizeH="0" baseline="0">
                <a:ln>
                  <a:noFill/>
                </a:ln>
                <a:solidFill>
                  <a:sysClr val="window" lastClr="FFFFFF"/>
                </a:solidFill>
                <a:effectLst/>
                <a:uLnTx/>
                <a:uFillTx/>
                <a:latin typeface="Calibri Light" panose="020F0302020204030204" pitchFamily="34" charset="0"/>
                <a:ea typeface="+mn-ea"/>
                <a:cs typeface="+mn-cs"/>
              </a:defRPr>
            </a:lvl1pPr>
          </a:lstStyle>
          <a:p>
            <a:pPr marL="88900" marR="0" lvl="0" indent="0" algn="l" fontAlgn="auto">
              <a:lnSpc>
                <a:spcPct val="100000"/>
              </a:lnSpc>
              <a:spcAft>
                <a:spcPts val="0"/>
              </a:spcAft>
              <a:buClrTx/>
              <a:buSzTx/>
              <a:buFontTx/>
              <a:tabLst/>
            </a:pPr>
            <a:r>
              <a:rPr lang="es-ES" dirty="0" smtClean="0"/>
              <a:t>Haga clic para modificar el estilo de título del patrón</a:t>
            </a:r>
            <a:endParaRPr lang="es-ES" dirty="0"/>
          </a:p>
        </p:txBody>
      </p:sp>
      <p:sp>
        <p:nvSpPr>
          <p:cNvPr id="3" name="2 Marcador de fecha"/>
          <p:cNvSpPr>
            <a:spLocks noGrp="1"/>
          </p:cNvSpPr>
          <p:nvPr>
            <p:ph type="dt" sz="half" idx="10"/>
          </p:nvPr>
        </p:nvSpPr>
        <p:spPr/>
        <p:txBody>
          <a:bodyPr/>
          <a:lstStyle/>
          <a:p>
            <a:fld id="{1F20EDA0-563C-467B-A901-2E2AD3F7C09E}" type="datetime1">
              <a:rPr lang="es-ES" smtClean="0">
                <a:solidFill>
                  <a:prstClr val="black">
                    <a:tint val="75000"/>
                  </a:prstClr>
                </a:solidFill>
              </a:rPr>
              <a:pPr/>
              <a:t>23/04/2017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266127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solidFill>
                  <a:prstClr val="black">
                    <a:tint val="75000"/>
                  </a:prstClr>
                </a:solidFill>
              </a:rPr>
              <a:pPr/>
              <a:t>23/04/2017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50111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solidFill>
                  <a:prstClr val="black">
                    <a:tint val="75000"/>
                  </a:prstClr>
                </a:solidFill>
              </a:rPr>
              <a:pPr/>
              <a:t>23/04/2017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158118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solidFill>
                  <a:prstClr val="black">
                    <a:tint val="75000"/>
                  </a:prstClr>
                </a:solidFill>
              </a:rPr>
              <a:pPr/>
              <a:t>23/04/2017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53295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33327633-AFB9-4F33-B41F-8AD159A004D3}" type="datetime1">
              <a:rPr lang="es-ES" smtClean="0">
                <a:solidFill>
                  <a:prstClr val="black">
                    <a:tint val="75000"/>
                  </a:prstClr>
                </a:solidFill>
              </a:rPr>
              <a:pPr/>
              <a:t>23/04/2017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5959982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EDED96D-0377-4EC9-9BF1-2C3C416E1A1F}" type="datetime1">
              <a:rPr lang="es-ES" smtClean="0">
                <a:solidFill>
                  <a:prstClr val="black">
                    <a:tint val="75000"/>
                  </a:prstClr>
                </a:solidFill>
              </a:rPr>
              <a:pPr/>
              <a:t>23/04/2017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99309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009671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4DD5EA1-2156-4D2B-8F6F-606C634C3F68}" type="datetime1">
              <a:rPr lang="es-ES" smtClean="0"/>
              <a:t>23/04/2017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7CCAB71-D589-4C7E-BB38-EAAB0D0DDA68}" type="datetime1">
              <a:rPr lang="es-ES" smtClean="0"/>
              <a:t>23/04/2017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B952DF-7918-4EBF-AD1C-8C382A29E8CA}" type="datetime1">
              <a:rPr lang="es-ES" smtClean="0"/>
              <a:t>23/04/2017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3.jp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t>23/04/2017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3290" y="275167"/>
            <a:ext cx="8351923"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8461375" y="6381751"/>
            <a:ext cx="558800" cy="364067"/>
          </a:xfrm>
          <a:prstGeom prst="rect">
            <a:avLst/>
          </a:prstGeom>
        </p:spPr>
        <p:txBody>
          <a:bodyPr vert="horz" lIns="91440" tIns="45720" rIns="91440" bIns="45720" rtlCol="0" anchor="ctr"/>
          <a:lstStyle>
            <a:lvl1pPr algn="r" fontAlgn="auto">
              <a:spcBef>
                <a:spcPts val="0"/>
              </a:spcBef>
              <a:spcAft>
                <a:spcPts val="0"/>
              </a:spcAft>
              <a:defRPr sz="1200" smtClean="0">
                <a:solidFill>
                  <a:schemeClr val="bg1"/>
                </a:solidFill>
                <a:latin typeface="Source Sans Pro Light"/>
                <a:ea typeface="+mn-ea"/>
                <a:cs typeface="+mn-cs"/>
              </a:defRPr>
            </a:lvl1pPr>
          </a:lstStyle>
          <a:p>
            <a:pPr defTabSz="457200">
              <a:defRPr/>
            </a:pPr>
            <a:fld id="{0E3D2C8F-1C34-3F4C-9785-AD9AA213DF44}" type="slidenum">
              <a:rPr lang="en-US">
                <a:solidFill>
                  <a:prstClr val="white"/>
                </a:solidFill>
              </a:rPr>
              <a:pPr defTabSz="457200">
                <a:defRPr/>
              </a:pPr>
              <a:t>‹Nº›</a:t>
            </a:fld>
            <a:endParaRPr lang="en-US" dirty="0">
              <a:solidFill>
                <a:prstClr val="white"/>
              </a:solidFill>
            </a:endParaRPr>
          </a:p>
        </p:txBody>
      </p:sp>
      <p:sp>
        <p:nvSpPr>
          <p:cNvPr id="2" name="Text Placeholder 1"/>
          <p:cNvSpPr>
            <a:spLocks noGrp="1"/>
          </p:cNvSpPr>
          <p:nvPr>
            <p:ph type="body" idx="1"/>
          </p:nvPr>
        </p:nvSpPr>
        <p:spPr>
          <a:xfrm>
            <a:off x="463290" y="1600201"/>
            <a:ext cx="8223510" cy="452543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2764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457200" rtl="0" eaLnBrk="1" fontAlgn="base" hangingPunct="1">
        <a:spcBef>
          <a:spcPct val="0"/>
        </a:spcBef>
        <a:spcAft>
          <a:spcPct val="0"/>
        </a:spcAft>
        <a:defRPr sz="4400" kern="1200">
          <a:solidFill>
            <a:schemeClr val="bg1"/>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p:titleStyle>
    <p:body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bg1"/>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bg1"/>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bg1"/>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bg1"/>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bg1"/>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375542022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solidFill>
                  <a:prstClr val="black">
                    <a:tint val="75000"/>
                  </a:prstClr>
                </a:solidFill>
              </a:rPr>
              <a:pPr/>
              <a:t>2017/4/23</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solidFill>
                  <a:prstClr val="black">
                    <a:tint val="75000"/>
                  </a:prstClr>
                </a:solidFill>
              </a:rPr>
              <a:pPr/>
              <a:t>‹Nº›</a:t>
            </a:fld>
            <a:endParaRPr lang="zh-TW" altLang="en-US">
              <a:solidFill>
                <a:prstClr val="black">
                  <a:tint val="75000"/>
                </a:prstClr>
              </a:solidFill>
            </a:endParaRPr>
          </a:p>
        </p:txBody>
      </p:sp>
    </p:spTree>
    <p:extLst>
      <p:ext uri="{BB962C8B-B14F-4D97-AF65-F5344CB8AC3E}">
        <p14:creationId xmlns:p14="http://schemas.microsoft.com/office/powerpoint/2010/main" val="424369154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31FFEB5-DDCC-FF4C-B66F-85FB0F5E8A59}" type="datetime1">
              <a:rPr lang="en-US" smtClean="0">
                <a:solidFill>
                  <a:prstClr val="black">
                    <a:tint val="75000"/>
                  </a:prstClr>
                </a:solidFill>
              </a:rPr>
              <a:pPr/>
              <a:t>4/23/2017</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B144FA-A4B6-4BA2-9DD1-C172BBD468E4}" type="slidenum">
              <a:rPr lang="en-US" smtClean="0">
                <a:solidFill>
                  <a:prstClr val="black">
                    <a:tint val="75000"/>
                  </a:prstClr>
                </a:solidFill>
              </a:rPr>
              <a:pPr/>
              <a:t>‹Nº›</a:t>
            </a:fld>
            <a:endParaRPr lang="en-US">
              <a:solidFill>
                <a:prstClr val="black">
                  <a:tint val="75000"/>
                </a:prstClr>
              </a:solidFill>
            </a:endParaRPr>
          </a:p>
        </p:txBody>
      </p:sp>
    </p:spTree>
    <p:extLst>
      <p:ext uri="{BB962C8B-B14F-4D97-AF65-F5344CB8AC3E}">
        <p14:creationId xmlns:p14="http://schemas.microsoft.com/office/powerpoint/2010/main" val="416672161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2229D-6D44-4CBD-9C22-FBB842BB87C1}" type="datetime1">
              <a:rPr lang="es-ES" smtClean="0">
                <a:solidFill>
                  <a:prstClr val="black">
                    <a:tint val="75000"/>
                  </a:prstClr>
                </a:solidFill>
              </a:rPr>
              <a:pPr/>
              <a:t>23/04/2017</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6139368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7.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0.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10.bin"/><Relationship Id="rId18" Type="http://schemas.openxmlformats.org/officeDocument/2006/relationships/image" Target="../media/image57.w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55.wmf"/><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56.wmf"/><Relationship Id="rId20" Type="http://schemas.openxmlformats.org/officeDocument/2006/relationships/image" Target="../media/image58.wmf"/><Relationship Id="rId1" Type="http://schemas.openxmlformats.org/officeDocument/2006/relationships/vmlDrawing" Target="../drawings/vmlDrawing3.vml"/><Relationship Id="rId6" Type="http://schemas.openxmlformats.org/officeDocument/2006/relationships/image" Target="../media/image52.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54.wmf"/><Relationship Id="rId19" Type="http://schemas.openxmlformats.org/officeDocument/2006/relationships/oleObject" Target="../embeddings/oleObject13.bin"/><Relationship Id="rId4" Type="http://schemas.openxmlformats.org/officeDocument/2006/relationships/image" Target="../media/image51.wmf"/><Relationship Id="rId9" Type="http://schemas.openxmlformats.org/officeDocument/2006/relationships/oleObject" Target="../embeddings/oleObject8.bin"/><Relationship Id="rId14" Type="http://schemas.openxmlformats.org/officeDocument/2006/relationships/image" Target="../media/image48.wmf"/><Relationship Id="rId22" Type="http://schemas.openxmlformats.org/officeDocument/2006/relationships/image" Target="../media/image59.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0.wmf"/><Relationship Id="rId5" Type="http://schemas.openxmlformats.org/officeDocument/2006/relationships/oleObject" Target="../embeddings/oleObject16.bin"/><Relationship Id="rId4" Type="http://schemas.openxmlformats.org/officeDocument/2006/relationships/image" Target="../media/image51.wmf"/></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50.w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2.wmf"/><Relationship Id="rId5" Type="http://schemas.openxmlformats.org/officeDocument/2006/relationships/oleObject" Target="../embeddings/oleObject20.bin"/><Relationship Id="rId4" Type="http://schemas.openxmlformats.org/officeDocument/2006/relationships/image" Target="../media/image61.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5.wmf"/><Relationship Id="rId5" Type="http://schemas.openxmlformats.org/officeDocument/2006/relationships/oleObject" Target="../embeddings/oleObject23.bin"/><Relationship Id="rId4" Type="http://schemas.openxmlformats.org/officeDocument/2006/relationships/image" Target="../media/image64.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490.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68.wmf"/><Relationship Id="rId5" Type="http://schemas.openxmlformats.org/officeDocument/2006/relationships/image" Target="../media/image66.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9.png"/><Relationship Id="rId4" Type="http://schemas.openxmlformats.org/officeDocument/2006/relationships/image" Target="../media/image67.wmf"/></Relationships>
</file>

<file path=ppt/slides/_rels/slide2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36.bin"/><Relationship Id="rId18" Type="http://schemas.openxmlformats.org/officeDocument/2006/relationships/image" Target="../media/image58.w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48.wmf"/><Relationship Id="rId17"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57.wmf"/><Relationship Id="rId20" Type="http://schemas.openxmlformats.org/officeDocument/2006/relationships/image" Target="../media/image71.wmf"/><Relationship Id="rId1" Type="http://schemas.openxmlformats.org/officeDocument/2006/relationships/vmlDrawing" Target="../drawings/vmlDrawing10.vml"/><Relationship Id="rId6" Type="http://schemas.openxmlformats.org/officeDocument/2006/relationships/image" Target="../media/image53.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55.wmf"/><Relationship Id="rId19" Type="http://schemas.openxmlformats.org/officeDocument/2006/relationships/oleObject" Target="../embeddings/oleObject39.bin"/><Relationship Id="rId4" Type="http://schemas.openxmlformats.org/officeDocument/2006/relationships/image" Target="../media/image70.wmf"/><Relationship Id="rId9" Type="http://schemas.openxmlformats.org/officeDocument/2006/relationships/oleObject" Target="../embeddings/oleObject34.bin"/><Relationship Id="rId14" Type="http://schemas.openxmlformats.org/officeDocument/2006/relationships/image" Target="../media/image56.wmf"/><Relationship Id="rId22" Type="http://schemas.openxmlformats.org/officeDocument/2006/relationships/image" Target="../media/image72.wmf"/></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2.bin"/><Relationship Id="rId5" Type="http://schemas.openxmlformats.org/officeDocument/2006/relationships/image" Target="../media/image73.wmf"/><Relationship Id="rId4" Type="http://schemas.openxmlformats.org/officeDocument/2006/relationships/oleObject" Target="../embeddings/oleObject41.bin"/><Relationship Id="rId9" Type="http://schemas.openxmlformats.org/officeDocument/2006/relationships/image" Target="../media/image75.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5.wmf"/><Relationship Id="rId5" Type="http://schemas.openxmlformats.org/officeDocument/2006/relationships/oleObject" Target="../embeddings/oleObject44.bin"/><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0.bin"/><Relationship Id="rId18" Type="http://schemas.openxmlformats.org/officeDocument/2006/relationships/image" Target="../media/image57.wmf"/><Relationship Id="rId26" Type="http://schemas.openxmlformats.org/officeDocument/2006/relationships/image" Target="../media/image71.wmf"/><Relationship Id="rId3" Type="http://schemas.openxmlformats.org/officeDocument/2006/relationships/oleObject" Target="../embeddings/oleObject45.bin"/><Relationship Id="rId21" Type="http://schemas.openxmlformats.org/officeDocument/2006/relationships/oleObject" Target="../embeddings/oleObject54.bin"/><Relationship Id="rId7" Type="http://schemas.openxmlformats.org/officeDocument/2006/relationships/oleObject" Target="../embeddings/oleObject47.bin"/><Relationship Id="rId12" Type="http://schemas.openxmlformats.org/officeDocument/2006/relationships/image" Target="../media/image55.wmf"/><Relationship Id="rId17" Type="http://schemas.openxmlformats.org/officeDocument/2006/relationships/oleObject" Target="../embeddings/oleObject52.bin"/><Relationship Id="rId25" Type="http://schemas.openxmlformats.org/officeDocument/2006/relationships/oleObject" Target="../embeddings/oleObject56.bin"/><Relationship Id="rId33" Type="http://schemas.openxmlformats.org/officeDocument/2006/relationships/image" Target="../media/image80.wmf"/><Relationship Id="rId2" Type="http://schemas.openxmlformats.org/officeDocument/2006/relationships/slideLayout" Target="../slideLayouts/slideLayout2.xml"/><Relationship Id="rId16" Type="http://schemas.openxmlformats.org/officeDocument/2006/relationships/image" Target="../media/image56.wmf"/><Relationship Id="rId20" Type="http://schemas.openxmlformats.org/officeDocument/2006/relationships/image" Target="../media/image58.wmf"/><Relationship Id="rId29" Type="http://schemas.openxmlformats.org/officeDocument/2006/relationships/image" Target="../media/image78.wmf"/><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oleObject" Target="../embeddings/oleObject49.bin"/><Relationship Id="rId24" Type="http://schemas.openxmlformats.org/officeDocument/2006/relationships/image" Target="../media/image77.wmf"/><Relationship Id="rId32" Type="http://schemas.openxmlformats.org/officeDocument/2006/relationships/oleObject" Target="../embeddings/oleObject59.bin"/><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oleObject" Target="../embeddings/oleObject55.bin"/><Relationship Id="rId28" Type="http://schemas.openxmlformats.org/officeDocument/2006/relationships/oleObject" Target="../embeddings/oleObject57.bin"/><Relationship Id="rId10" Type="http://schemas.openxmlformats.org/officeDocument/2006/relationships/image" Target="../media/image54.wmf"/><Relationship Id="rId19" Type="http://schemas.openxmlformats.org/officeDocument/2006/relationships/oleObject" Target="../embeddings/oleObject53.bin"/><Relationship Id="rId31"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48.bin"/><Relationship Id="rId14" Type="http://schemas.openxmlformats.org/officeDocument/2006/relationships/image" Target="../media/image48.wmf"/><Relationship Id="rId22" Type="http://schemas.openxmlformats.org/officeDocument/2006/relationships/image" Target="../media/image59.wmf"/><Relationship Id="rId27" Type="http://schemas.openxmlformats.org/officeDocument/2006/relationships/image" Target="../media/image81.png"/><Relationship Id="rId30" Type="http://schemas.openxmlformats.org/officeDocument/2006/relationships/oleObject" Target="../embeddings/oleObject58.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48.wmf"/><Relationship Id="rId18" Type="http://schemas.openxmlformats.org/officeDocument/2006/relationships/oleObject" Target="../embeddings/oleObject67.bin"/><Relationship Id="rId3" Type="http://schemas.openxmlformats.org/officeDocument/2006/relationships/notesSlide" Target="../notesSlides/notesSlide4.xml"/><Relationship Id="rId21" Type="http://schemas.openxmlformats.org/officeDocument/2006/relationships/image" Target="../media/image59.wmf"/><Relationship Id="rId7" Type="http://schemas.openxmlformats.org/officeDocument/2006/relationships/image" Target="../media/image53.wmf"/><Relationship Id="rId12" Type="http://schemas.openxmlformats.org/officeDocument/2006/relationships/oleObject" Target="../embeddings/oleObject64.bin"/><Relationship Id="rId17" Type="http://schemas.openxmlformats.org/officeDocument/2006/relationships/image" Target="../media/image57.wmf"/><Relationship Id="rId25"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oleObject" Target="../embeddings/oleObject66.bin"/><Relationship Id="rId20" Type="http://schemas.openxmlformats.org/officeDocument/2006/relationships/oleObject" Target="../embeddings/oleObject68.bin"/><Relationship Id="rId1" Type="http://schemas.openxmlformats.org/officeDocument/2006/relationships/vmlDrawing" Target="../drawings/vmlDrawing14.vml"/><Relationship Id="rId6" Type="http://schemas.openxmlformats.org/officeDocument/2006/relationships/oleObject" Target="../embeddings/oleObject61.bin"/><Relationship Id="rId11" Type="http://schemas.openxmlformats.org/officeDocument/2006/relationships/image" Target="../media/image55.wmf"/><Relationship Id="rId24" Type="http://schemas.openxmlformats.org/officeDocument/2006/relationships/oleObject" Target="../embeddings/oleObject70.bin"/><Relationship Id="rId5" Type="http://schemas.openxmlformats.org/officeDocument/2006/relationships/image" Target="../media/image70.wmf"/><Relationship Id="rId15" Type="http://schemas.openxmlformats.org/officeDocument/2006/relationships/image" Target="../media/image56.wmf"/><Relationship Id="rId23" Type="http://schemas.openxmlformats.org/officeDocument/2006/relationships/image" Target="../media/image77.wmf"/><Relationship Id="rId10" Type="http://schemas.openxmlformats.org/officeDocument/2006/relationships/oleObject" Target="../embeddings/oleObject63.bin"/><Relationship Id="rId19" Type="http://schemas.openxmlformats.org/officeDocument/2006/relationships/image" Target="../media/image58.wmf"/><Relationship Id="rId4" Type="http://schemas.openxmlformats.org/officeDocument/2006/relationships/oleObject" Target="../embeddings/oleObject60.bin"/><Relationship Id="rId9" Type="http://schemas.openxmlformats.org/officeDocument/2006/relationships/image" Target="../media/image54.wmf"/><Relationship Id="rId14" Type="http://schemas.openxmlformats.org/officeDocument/2006/relationships/oleObject" Target="../embeddings/oleObject65.bin"/><Relationship Id="rId22" Type="http://schemas.openxmlformats.org/officeDocument/2006/relationships/oleObject" Target="../embeddings/oleObject69.bin"/></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76.bin"/><Relationship Id="rId18" Type="http://schemas.openxmlformats.org/officeDocument/2006/relationships/image" Target="../media/image59.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48.wmf"/><Relationship Id="rId17" Type="http://schemas.openxmlformats.org/officeDocument/2006/relationships/oleObject" Target="../embeddings/oleObject78.bin"/><Relationship Id="rId2" Type="http://schemas.openxmlformats.org/officeDocument/2006/relationships/slideLayout" Target="../slideLayouts/slideLayout2.xml"/><Relationship Id="rId16" Type="http://schemas.openxmlformats.org/officeDocument/2006/relationships/image" Target="../media/image58.wmf"/><Relationship Id="rId1" Type="http://schemas.openxmlformats.org/officeDocument/2006/relationships/vmlDrawing" Target="../drawings/vmlDrawing15.vml"/><Relationship Id="rId6" Type="http://schemas.openxmlformats.org/officeDocument/2006/relationships/image" Target="../media/image52.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54.wmf"/><Relationship Id="rId19" Type="http://schemas.openxmlformats.org/officeDocument/2006/relationships/image" Target="../media/image82.png"/><Relationship Id="rId4" Type="http://schemas.openxmlformats.org/officeDocument/2006/relationships/image" Target="../media/image84.wmf"/><Relationship Id="rId9" Type="http://schemas.openxmlformats.org/officeDocument/2006/relationships/oleObject" Target="../embeddings/oleObject74.bin"/><Relationship Id="rId1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58.wmf"/><Relationship Id="rId3" Type="http://schemas.openxmlformats.org/officeDocument/2006/relationships/image" Target="../media/image82.png"/><Relationship Id="rId7" Type="http://schemas.openxmlformats.org/officeDocument/2006/relationships/image" Target="../media/image52.wmf"/><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80.bin"/><Relationship Id="rId11" Type="http://schemas.openxmlformats.org/officeDocument/2006/relationships/image" Target="../media/image48.wmf"/><Relationship Id="rId5" Type="http://schemas.openxmlformats.org/officeDocument/2006/relationships/image" Target="../media/image87.wmf"/><Relationship Id="rId15" Type="http://schemas.openxmlformats.org/officeDocument/2006/relationships/image" Target="../media/image59.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53.wmf"/><Relationship Id="rId14" Type="http://schemas.openxmlformats.org/officeDocument/2006/relationships/oleObject" Target="../embeddings/oleObject84.bin"/></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58.wmf"/><Relationship Id="rId3" Type="http://schemas.openxmlformats.org/officeDocument/2006/relationships/image" Target="../media/image82.png"/><Relationship Id="rId7" Type="http://schemas.openxmlformats.org/officeDocument/2006/relationships/image" Target="../media/image52.wmf"/><Relationship Id="rId12"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86.bin"/><Relationship Id="rId11" Type="http://schemas.openxmlformats.org/officeDocument/2006/relationships/image" Target="../media/image48.wmf"/><Relationship Id="rId5" Type="http://schemas.openxmlformats.org/officeDocument/2006/relationships/image" Target="../media/image87.wmf"/><Relationship Id="rId15" Type="http://schemas.openxmlformats.org/officeDocument/2006/relationships/image" Target="../media/image59.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53.wmf"/><Relationship Id="rId1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58.wmf"/><Relationship Id="rId3" Type="http://schemas.openxmlformats.org/officeDocument/2006/relationships/image" Target="../media/image82.png"/><Relationship Id="rId7" Type="http://schemas.openxmlformats.org/officeDocument/2006/relationships/image" Target="../media/image52.wmf"/><Relationship Id="rId12"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92.bin"/><Relationship Id="rId11" Type="http://schemas.openxmlformats.org/officeDocument/2006/relationships/image" Target="../media/image48.wmf"/><Relationship Id="rId5" Type="http://schemas.openxmlformats.org/officeDocument/2006/relationships/image" Target="../media/image87.wmf"/><Relationship Id="rId15" Type="http://schemas.openxmlformats.org/officeDocument/2006/relationships/image" Target="../media/image59.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53.wmf"/><Relationship Id="rId14" Type="http://schemas.openxmlformats.org/officeDocument/2006/relationships/oleObject" Target="../embeddings/oleObject96.bin"/></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102.bin"/><Relationship Id="rId18" Type="http://schemas.openxmlformats.org/officeDocument/2006/relationships/image" Target="../media/image59.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48.wmf"/><Relationship Id="rId17" Type="http://schemas.openxmlformats.org/officeDocument/2006/relationships/oleObject" Target="../embeddings/oleObject104.bin"/><Relationship Id="rId2" Type="http://schemas.openxmlformats.org/officeDocument/2006/relationships/slideLayout" Target="../slideLayouts/slideLayout2.xml"/><Relationship Id="rId16" Type="http://schemas.openxmlformats.org/officeDocument/2006/relationships/image" Target="../media/image58.wmf"/><Relationship Id="rId1" Type="http://schemas.openxmlformats.org/officeDocument/2006/relationships/vmlDrawing" Target="../drawings/vmlDrawing19.vml"/><Relationship Id="rId6" Type="http://schemas.openxmlformats.org/officeDocument/2006/relationships/image" Target="../media/image52.wmf"/><Relationship Id="rId11" Type="http://schemas.openxmlformats.org/officeDocument/2006/relationships/oleObject" Target="../embeddings/oleObject101.bin"/><Relationship Id="rId5" Type="http://schemas.openxmlformats.org/officeDocument/2006/relationships/oleObject" Target="../embeddings/oleObject98.bin"/><Relationship Id="rId15" Type="http://schemas.openxmlformats.org/officeDocument/2006/relationships/oleObject" Target="../embeddings/oleObject103.bin"/><Relationship Id="rId10" Type="http://schemas.openxmlformats.org/officeDocument/2006/relationships/image" Target="../media/image54.wmf"/><Relationship Id="rId19" Type="http://schemas.openxmlformats.org/officeDocument/2006/relationships/image" Target="../media/image82.png"/><Relationship Id="rId4" Type="http://schemas.openxmlformats.org/officeDocument/2006/relationships/image" Target="../media/image84.wmf"/><Relationship Id="rId9" Type="http://schemas.openxmlformats.org/officeDocument/2006/relationships/oleObject" Target="../embeddings/oleObject100.bin"/><Relationship Id="rId14" Type="http://schemas.openxmlformats.org/officeDocument/2006/relationships/image" Target="../media/image56.wmf"/></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1.png"/><Relationship Id="rId4" Type="http://schemas.openxmlformats.org/officeDocument/2006/relationships/image" Target="../media/image930.png"/></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06.bin"/><Relationship Id="rId5" Type="http://schemas.openxmlformats.org/officeDocument/2006/relationships/image" Target="../media/image93.wmf"/><Relationship Id="rId4" Type="http://schemas.openxmlformats.org/officeDocument/2006/relationships/oleObject" Target="../embeddings/oleObject105.bin"/></Relationships>
</file>

<file path=ppt/slides/_rels/slide5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08.bin"/><Relationship Id="rId5" Type="http://schemas.openxmlformats.org/officeDocument/2006/relationships/image" Target="../media/image97.wmf"/><Relationship Id="rId4" Type="http://schemas.openxmlformats.org/officeDocument/2006/relationships/oleObject" Target="../embeddings/oleObject107.bin"/></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991.png"/><Relationship Id="rId3" Type="http://schemas.openxmlformats.org/officeDocument/2006/relationships/image" Target="../media/image100.png"/><Relationship Id="rId7" Type="http://schemas.openxmlformats.org/officeDocument/2006/relationships/image" Target="../media/image940.png"/><Relationship Id="rId12" Type="http://schemas.openxmlformats.org/officeDocument/2006/relationships/image" Target="../media/image990.png"/><Relationship Id="rId17" Type="http://schemas.openxmlformats.org/officeDocument/2006/relationships/image" Target="../media/image1021.png"/><Relationship Id="rId2" Type="http://schemas.openxmlformats.org/officeDocument/2006/relationships/notesSlide" Target="../notesSlides/notesSlide7.xml"/><Relationship Id="rId16" Type="http://schemas.openxmlformats.org/officeDocument/2006/relationships/image" Target="../media/image1010.png"/><Relationship Id="rId1" Type="http://schemas.openxmlformats.org/officeDocument/2006/relationships/slideLayout" Target="../slideLayouts/slideLayout23.xml"/><Relationship Id="rId6" Type="http://schemas.openxmlformats.org/officeDocument/2006/relationships/image" Target="../media/image270.png"/><Relationship Id="rId11" Type="http://schemas.openxmlformats.org/officeDocument/2006/relationships/image" Target="../media/image980.png"/><Relationship Id="rId15" Type="http://schemas.openxmlformats.org/officeDocument/2006/relationships/image" Target="../media/image761.png"/><Relationship Id="rId10" Type="http://schemas.openxmlformats.org/officeDocument/2006/relationships/image" Target="../media/image970.png"/><Relationship Id="rId4" Type="http://schemas.openxmlformats.org/officeDocument/2006/relationships/image" Target="../media/image932.png"/><Relationship Id="rId9" Type="http://schemas.openxmlformats.org/officeDocument/2006/relationships/image" Target="../media/image103.png"/><Relationship Id="rId14" Type="http://schemas.openxmlformats.org/officeDocument/2006/relationships/image" Target="../media/image10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991.png"/><Relationship Id="rId18" Type="http://schemas.openxmlformats.org/officeDocument/2006/relationships/image" Target="../media/image1050.png"/><Relationship Id="rId3" Type="http://schemas.openxmlformats.org/officeDocument/2006/relationships/image" Target="../media/image932.png"/><Relationship Id="rId21" Type="http://schemas.openxmlformats.org/officeDocument/2006/relationships/image" Target="../media/image940.png"/><Relationship Id="rId12" Type="http://schemas.openxmlformats.org/officeDocument/2006/relationships/image" Target="../media/image1001.png"/><Relationship Id="rId17" Type="http://schemas.openxmlformats.org/officeDocument/2006/relationships/image" Target="../media/image1040.png"/><Relationship Id="rId2" Type="http://schemas.openxmlformats.org/officeDocument/2006/relationships/image" Target="../media/image100.png"/><Relationship Id="rId16" Type="http://schemas.openxmlformats.org/officeDocument/2006/relationships/image" Target="../media/image1030.png"/><Relationship Id="rId20" Type="http://schemas.openxmlformats.org/officeDocument/2006/relationships/image" Target="../media/image107.png"/><Relationship Id="rId1" Type="http://schemas.openxmlformats.org/officeDocument/2006/relationships/slideLayout" Target="../slideLayouts/slideLayout23.xml"/><Relationship Id="rId6" Type="http://schemas.openxmlformats.org/officeDocument/2006/relationships/image" Target="../media/image270.png"/><Relationship Id="rId15" Type="http://schemas.openxmlformats.org/officeDocument/2006/relationships/image" Target="../media/image1020.png"/><Relationship Id="rId10" Type="http://schemas.openxmlformats.org/officeDocument/2006/relationships/image" Target="../media/image970.png"/><Relationship Id="rId19" Type="http://schemas.openxmlformats.org/officeDocument/2006/relationships/image" Target="../media/image106.png"/><Relationship Id="rId9" Type="http://schemas.openxmlformats.org/officeDocument/2006/relationships/image" Target="../media/image960.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5.png"/><Relationship Id="rId1" Type="http://schemas.openxmlformats.org/officeDocument/2006/relationships/slideLayout" Target="../slideLayouts/slideLayout23.xml"/><Relationship Id="rId5" Type="http://schemas.openxmlformats.org/officeDocument/2006/relationships/image" Target="../media/image108.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image" Target="../media/image118.png"/><Relationship Id="rId7" Type="http://schemas.openxmlformats.org/officeDocument/2006/relationships/image" Target="../media/image74.wmf"/><Relationship Id="rId2" Type="http://schemas.openxmlformats.org/officeDocument/2006/relationships/slideLayout" Target="../slideLayouts/slideLayout34.xml"/><Relationship Id="rId1" Type="http://schemas.openxmlformats.org/officeDocument/2006/relationships/vmlDrawing" Target="../drawings/vmlDrawing22.vml"/><Relationship Id="rId6" Type="http://schemas.openxmlformats.org/officeDocument/2006/relationships/oleObject" Target="../embeddings/oleObject110.bin"/><Relationship Id="rId5" Type="http://schemas.openxmlformats.org/officeDocument/2006/relationships/image" Target="../media/image73.wmf"/><Relationship Id="rId4" Type="http://schemas.openxmlformats.org/officeDocument/2006/relationships/oleObject" Target="../embeddings/oleObject109.bin"/><Relationship Id="rId9" Type="http://schemas.openxmlformats.org/officeDocument/2006/relationships/image" Target="../media/image117.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23.wmf"/><Relationship Id="rId18" Type="http://schemas.openxmlformats.org/officeDocument/2006/relationships/oleObject" Target="../embeddings/oleObject119.bin"/><Relationship Id="rId26" Type="http://schemas.openxmlformats.org/officeDocument/2006/relationships/oleObject" Target="../embeddings/oleObject123.bin"/><Relationship Id="rId3" Type="http://schemas.openxmlformats.org/officeDocument/2006/relationships/notesSlide" Target="../notesSlides/notesSlide11.xml"/><Relationship Id="rId21" Type="http://schemas.openxmlformats.org/officeDocument/2006/relationships/image" Target="../media/image127.wmf"/><Relationship Id="rId34" Type="http://schemas.openxmlformats.org/officeDocument/2006/relationships/image" Target="../media/image144.png"/><Relationship Id="rId7" Type="http://schemas.openxmlformats.org/officeDocument/2006/relationships/image" Target="../media/image120.wmf"/><Relationship Id="rId12" Type="http://schemas.openxmlformats.org/officeDocument/2006/relationships/oleObject" Target="../embeddings/oleObject116.bin"/><Relationship Id="rId17" Type="http://schemas.openxmlformats.org/officeDocument/2006/relationships/image" Target="../media/image125.wmf"/><Relationship Id="rId25" Type="http://schemas.openxmlformats.org/officeDocument/2006/relationships/image" Target="../media/image128.wmf"/><Relationship Id="rId33" Type="http://schemas.openxmlformats.org/officeDocument/2006/relationships/image" Target="../media/image132.wmf"/><Relationship Id="rId38" Type="http://schemas.openxmlformats.org/officeDocument/2006/relationships/image" Target="../media/image134.wmf"/><Relationship Id="rId2" Type="http://schemas.openxmlformats.org/officeDocument/2006/relationships/slideLayout" Target="../slideLayouts/slideLayout34.xml"/><Relationship Id="rId16" Type="http://schemas.openxmlformats.org/officeDocument/2006/relationships/oleObject" Target="../embeddings/oleObject118.bin"/><Relationship Id="rId20" Type="http://schemas.openxmlformats.org/officeDocument/2006/relationships/oleObject" Target="../embeddings/oleObject120.bin"/><Relationship Id="rId29" Type="http://schemas.openxmlformats.org/officeDocument/2006/relationships/image" Target="../media/image130.wmf"/><Relationship Id="rId1" Type="http://schemas.openxmlformats.org/officeDocument/2006/relationships/vmlDrawing" Target="../drawings/vmlDrawing23.vml"/><Relationship Id="rId6" Type="http://schemas.openxmlformats.org/officeDocument/2006/relationships/oleObject" Target="../embeddings/oleObject113.bin"/><Relationship Id="rId11" Type="http://schemas.openxmlformats.org/officeDocument/2006/relationships/image" Target="../media/image122.wmf"/><Relationship Id="rId24" Type="http://schemas.openxmlformats.org/officeDocument/2006/relationships/oleObject" Target="../embeddings/oleObject122.bin"/><Relationship Id="rId32" Type="http://schemas.openxmlformats.org/officeDocument/2006/relationships/oleObject" Target="../embeddings/oleObject126.bin"/><Relationship Id="rId37" Type="http://schemas.openxmlformats.org/officeDocument/2006/relationships/oleObject" Target="../embeddings/oleObject128.bin"/><Relationship Id="rId5" Type="http://schemas.openxmlformats.org/officeDocument/2006/relationships/image" Target="../media/image119.wmf"/><Relationship Id="rId15" Type="http://schemas.openxmlformats.org/officeDocument/2006/relationships/image" Target="../media/image124.wmf"/><Relationship Id="rId23" Type="http://schemas.openxmlformats.org/officeDocument/2006/relationships/image" Target="../media/image58.wmf"/><Relationship Id="rId28" Type="http://schemas.openxmlformats.org/officeDocument/2006/relationships/oleObject" Target="../embeddings/oleObject124.bin"/><Relationship Id="rId36" Type="http://schemas.openxmlformats.org/officeDocument/2006/relationships/image" Target="../media/image133.wmf"/><Relationship Id="rId10" Type="http://schemas.openxmlformats.org/officeDocument/2006/relationships/oleObject" Target="../embeddings/oleObject115.bin"/><Relationship Id="rId19" Type="http://schemas.openxmlformats.org/officeDocument/2006/relationships/image" Target="../media/image126.wmf"/><Relationship Id="rId31" Type="http://schemas.openxmlformats.org/officeDocument/2006/relationships/image" Target="../media/image131.wmf"/><Relationship Id="rId4" Type="http://schemas.openxmlformats.org/officeDocument/2006/relationships/oleObject" Target="../embeddings/oleObject112.bin"/><Relationship Id="rId9" Type="http://schemas.openxmlformats.org/officeDocument/2006/relationships/image" Target="../media/image121.wmf"/><Relationship Id="rId14" Type="http://schemas.openxmlformats.org/officeDocument/2006/relationships/oleObject" Target="../embeddings/oleObject117.bin"/><Relationship Id="rId22" Type="http://schemas.openxmlformats.org/officeDocument/2006/relationships/oleObject" Target="../embeddings/oleObject121.bin"/><Relationship Id="rId27" Type="http://schemas.openxmlformats.org/officeDocument/2006/relationships/image" Target="../media/image129.wmf"/><Relationship Id="rId30" Type="http://schemas.openxmlformats.org/officeDocument/2006/relationships/oleObject" Target="../embeddings/oleObject125.bin"/><Relationship Id="rId35" Type="http://schemas.openxmlformats.org/officeDocument/2006/relationships/oleObject" Target="../embeddings/oleObject127.bin"/></Relationships>
</file>

<file path=ppt/slides/_rels/slide73.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slideLayout" Target="../slideLayouts/slideLayout34.xml"/><Relationship Id="rId1" Type="http://schemas.openxmlformats.org/officeDocument/2006/relationships/vmlDrawing" Target="../drawings/vmlDrawing24.vml"/><Relationship Id="rId6" Type="http://schemas.openxmlformats.org/officeDocument/2006/relationships/image" Target="../media/image74.wmf"/><Relationship Id="rId5" Type="http://schemas.openxmlformats.org/officeDocument/2006/relationships/oleObject" Target="../embeddings/oleObject130.bin"/><Relationship Id="rId4" Type="http://schemas.openxmlformats.org/officeDocument/2006/relationships/image" Target="../media/image73.wmf"/><Relationship Id="rId9" Type="http://schemas.openxmlformats.org/officeDocument/2006/relationships/image" Target="../media/image1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34.xml"/><Relationship Id="rId1" Type="http://schemas.openxmlformats.org/officeDocument/2006/relationships/themeOverride" Target="../theme/themeOverride1.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0.png"/><Relationship Id="rId1" Type="http://schemas.openxmlformats.org/officeDocument/2006/relationships/slideLayout" Target="../slideLayouts/slideLayout34.xml"/><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37.bin"/><Relationship Id="rId18" Type="http://schemas.openxmlformats.org/officeDocument/2006/relationships/oleObject" Target="../embeddings/oleObject139.bin"/><Relationship Id="rId3" Type="http://schemas.openxmlformats.org/officeDocument/2006/relationships/oleObject" Target="../embeddings/oleObject132.bin"/><Relationship Id="rId21" Type="http://schemas.openxmlformats.org/officeDocument/2006/relationships/image" Target="../media/image145.png"/><Relationship Id="rId7" Type="http://schemas.openxmlformats.org/officeDocument/2006/relationships/oleObject" Target="../embeddings/oleObject134.bin"/><Relationship Id="rId12" Type="http://schemas.openxmlformats.org/officeDocument/2006/relationships/image" Target="../media/image56.wmf"/><Relationship Id="rId17" Type="http://schemas.openxmlformats.org/officeDocument/2006/relationships/image" Target="../media/image82.png"/><Relationship Id="rId2" Type="http://schemas.openxmlformats.org/officeDocument/2006/relationships/slideLayout" Target="../slideLayouts/slideLayout34.xml"/><Relationship Id="rId16" Type="http://schemas.openxmlformats.org/officeDocument/2006/relationships/image" Target="../media/image59.wmf"/><Relationship Id="rId20" Type="http://schemas.openxmlformats.org/officeDocument/2006/relationships/image" Target="../media/image143.png"/><Relationship Id="rId1" Type="http://schemas.openxmlformats.org/officeDocument/2006/relationships/vmlDrawing" Target="../drawings/vmlDrawing25.vml"/><Relationship Id="rId6" Type="http://schemas.openxmlformats.org/officeDocument/2006/relationships/image" Target="../media/image53.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48.wmf"/><Relationship Id="rId19" Type="http://schemas.openxmlformats.org/officeDocument/2006/relationships/image" Target="../media/image137.wmf"/><Relationship Id="rId4" Type="http://schemas.openxmlformats.org/officeDocument/2006/relationships/image" Target="../media/image136.wmf"/><Relationship Id="rId9" Type="http://schemas.openxmlformats.org/officeDocument/2006/relationships/oleObject" Target="../embeddings/oleObject135.bin"/><Relationship Id="rId14" Type="http://schemas.openxmlformats.org/officeDocument/2006/relationships/image" Target="../media/image58.wmf"/></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45.bin"/><Relationship Id="rId18" Type="http://schemas.openxmlformats.org/officeDocument/2006/relationships/oleObject" Target="../embeddings/oleObject147.bin"/><Relationship Id="rId3" Type="http://schemas.openxmlformats.org/officeDocument/2006/relationships/oleObject" Target="../embeddings/oleObject140.bin"/><Relationship Id="rId21" Type="http://schemas.openxmlformats.org/officeDocument/2006/relationships/image" Target="../media/image145.png"/><Relationship Id="rId7" Type="http://schemas.openxmlformats.org/officeDocument/2006/relationships/oleObject" Target="../embeddings/oleObject142.bin"/><Relationship Id="rId12" Type="http://schemas.openxmlformats.org/officeDocument/2006/relationships/image" Target="../media/image56.wmf"/><Relationship Id="rId17" Type="http://schemas.openxmlformats.org/officeDocument/2006/relationships/image" Target="../media/image82.png"/><Relationship Id="rId2" Type="http://schemas.openxmlformats.org/officeDocument/2006/relationships/slideLayout" Target="../slideLayouts/slideLayout34.xml"/><Relationship Id="rId16" Type="http://schemas.openxmlformats.org/officeDocument/2006/relationships/image" Target="../media/image59.wmf"/><Relationship Id="rId20" Type="http://schemas.openxmlformats.org/officeDocument/2006/relationships/image" Target="../media/image143.png"/><Relationship Id="rId1" Type="http://schemas.openxmlformats.org/officeDocument/2006/relationships/vmlDrawing" Target="../drawings/vmlDrawing26.vml"/><Relationship Id="rId6" Type="http://schemas.openxmlformats.org/officeDocument/2006/relationships/image" Target="../media/image53.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48.wmf"/><Relationship Id="rId19" Type="http://schemas.openxmlformats.org/officeDocument/2006/relationships/image" Target="../media/image137.wmf"/><Relationship Id="rId4" Type="http://schemas.openxmlformats.org/officeDocument/2006/relationships/image" Target="../media/image136.wmf"/><Relationship Id="rId9" Type="http://schemas.openxmlformats.org/officeDocument/2006/relationships/oleObject" Target="../embeddings/oleObject143.bin"/><Relationship Id="rId14" Type="http://schemas.openxmlformats.org/officeDocument/2006/relationships/image" Target="../media/image58.wmf"/></Relationships>
</file>

<file path=ppt/slides/_rels/slide81.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53.bin"/><Relationship Id="rId18" Type="http://schemas.openxmlformats.org/officeDocument/2006/relationships/image" Target="../media/image143.png"/><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image" Target="../media/image56.wmf"/><Relationship Id="rId17" Type="http://schemas.openxmlformats.org/officeDocument/2006/relationships/image" Target="../media/image82.png"/><Relationship Id="rId2" Type="http://schemas.openxmlformats.org/officeDocument/2006/relationships/slideLayout" Target="../slideLayouts/slideLayout34.xml"/><Relationship Id="rId16" Type="http://schemas.openxmlformats.org/officeDocument/2006/relationships/image" Target="../media/image59.wmf"/><Relationship Id="rId1" Type="http://schemas.openxmlformats.org/officeDocument/2006/relationships/vmlDrawing" Target="../drawings/vmlDrawing27.vml"/><Relationship Id="rId6" Type="http://schemas.openxmlformats.org/officeDocument/2006/relationships/image" Target="../media/image53.wmf"/><Relationship Id="rId11" Type="http://schemas.openxmlformats.org/officeDocument/2006/relationships/oleObject" Target="../embeddings/oleObject152.bin"/><Relationship Id="rId5" Type="http://schemas.openxmlformats.org/officeDocument/2006/relationships/oleObject" Target="../embeddings/oleObject149.bin"/><Relationship Id="rId15" Type="http://schemas.openxmlformats.org/officeDocument/2006/relationships/oleObject" Target="../embeddings/oleObject154.bin"/><Relationship Id="rId10" Type="http://schemas.openxmlformats.org/officeDocument/2006/relationships/image" Target="../media/image48.wmf"/><Relationship Id="rId19" Type="http://schemas.openxmlformats.org/officeDocument/2006/relationships/image" Target="../media/image145.png"/><Relationship Id="rId4" Type="http://schemas.openxmlformats.org/officeDocument/2006/relationships/image" Target="../media/image136.wmf"/><Relationship Id="rId9" Type="http://schemas.openxmlformats.org/officeDocument/2006/relationships/oleObject" Target="../embeddings/oleObject151.bin"/><Relationship Id="rId14" Type="http://schemas.openxmlformats.org/officeDocument/2006/relationships/image" Target="../media/image58.wmf"/></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3" Type="http://schemas.openxmlformats.org/officeDocument/2006/relationships/hyperlink" Target="https://www.linkedin.com/in/dipendra009" TargetMode="External"/><Relationship Id="rId2" Type="http://schemas.openxmlformats.org/officeDocument/2006/relationships/hyperlink" Target="mailto:dipendra009@gmail.com" TargetMode="External"/><Relationship Id="rId1" Type="http://schemas.openxmlformats.org/officeDocument/2006/relationships/slideLayout" Target="../slideLayouts/slideLayout2.xml"/><Relationship Id="rId6" Type="http://schemas.openxmlformats.org/officeDocument/2006/relationships/hyperlink" Target="http://www.psi.toronto.edu/~jimmy/ece521/Tut1.pdf" TargetMode="External"/><Relationship Id="rId5" Type="http://schemas.openxmlformats.org/officeDocument/2006/relationships/hyperlink" Target="http://jrmeyer.github.io/tutorial/2016/02/01/TensorFlow-Tutorial.html" TargetMode="External"/><Relationship Id="rId4" Type="http://schemas.openxmlformats.org/officeDocument/2006/relationships/hyperlink" Target="http://www.cs.princeton.edu/~yingyu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smtClean="0"/>
              <a:t>Deep Learning Seminar</a:t>
            </a:r>
            <a:br>
              <a:rPr lang="en-US" dirty="0" smtClean="0"/>
            </a:br>
            <a:r>
              <a:rPr lang="en-US" dirty="0" smtClean="0"/>
              <a:t>Day-1</a:t>
            </a:r>
            <a:endParaRPr lang="en-US" dirty="0"/>
          </a:p>
        </p:txBody>
      </p:sp>
    </p:spTree>
    <p:extLst>
      <p:ext uri="{BB962C8B-B14F-4D97-AF65-F5344CB8AC3E}">
        <p14:creationId xmlns:p14="http://schemas.microsoft.com/office/powerpoint/2010/main" val="1754375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but what is new?</a:t>
            </a:r>
            <a:endParaRPr lang="en-US" sz="2700" dirty="0"/>
          </a:p>
        </p:txBody>
      </p:sp>
      <p:pic>
        <p:nvPicPr>
          <p:cNvPr id="7" name="Imagen 6"/>
          <p:cNvPicPr>
            <a:picLocks noChangeAspect="1"/>
          </p:cNvPicPr>
          <p:nvPr/>
        </p:nvPicPr>
        <p:blipFill>
          <a:blip r:embed="rId2"/>
          <a:stretch>
            <a:fillRect/>
          </a:stretch>
        </p:blipFill>
        <p:spPr>
          <a:xfrm>
            <a:off x="179512" y="980728"/>
            <a:ext cx="5760640" cy="3399907"/>
          </a:xfrm>
          <a:prstGeom prst="rect">
            <a:avLst/>
          </a:prstGeom>
        </p:spPr>
      </p:pic>
      <p:pic>
        <p:nvPicPr>
          <p:cNvPr id="8" name="Imagen 7"/>
          <p:cNvPicPr>
            <a:picLocks noChangeAspect="1"/>
          </p:cNvPicPr>
          <p:nvPr/>
        </p:nvPicPr>
        <p:blipFill>
          <a:blip r:embed="rId3"/>
          <a:stretch>
            <a:fillRect/>
          </a:stretch>
        </p:blipFill>
        <p:spPr>
          <a:xfrm>
            <a:off x="4932040" y="4293096"/>
            <a:ext cx="2587128" cy="2429464"/>
          </a:xfrm>
          <a:prstGeom prst="rect">
            <a:avLst/>
          </a:prstGeom>
        </p:spPr>
      </p:pic>
      <p:pic>
        <p:nvPicPr>
          <p:cNvPr id="9" name="Imagen 8"/>
          <p:cNvPicPr>
            <a:picLocks noChangeAspect="1"/>
          </p:cNvPicPr>
          <p:nvPr/>
        </p:nvPicPr>
        <p:blipFill>
          <a:blip r:embed="rId4"/>
          <a:stretch>
            <a:fillRect/>
          </a:stretch>
        </p:blipFill>
        <p:spPr>
          <a:xfrm>
            <a:off x="2339752" y="4437112"/>
            <a:ext cx="2571095" cy="2217043"/>
          </a:xfrm>
          <a:prstGeom prst="rect">
            <a:avLst/>
          </a:prstGeom>
        </p:spPr>
      </p:pic>
      <p:pic>
        <p:nvPicPr>
          <p:cNvPr id="10" name="Imagen 9"/>
          <p:cNvPicPr>
            <a:picLocks noChangeAspect="1"/>
          </p:cNvPicPr>
          <p:nvPr/>
        </p:nvPicPr>
        <p:blipFill>
          <a:blip r:embed="rId5"/>
          <a:stretch>
            <a:fillRect/>
          </a:stretch>
        </p:blipFill>
        <p:spPr>
          <a:xfrm>
            <a:off x="6660232" y="1268760"/>
            <a:ext cx="2039441" cy="1463520"/>
          </a:xfrm>
          <a:prstGeom prst="rect">
            <a:avLst/>
          </a:prstGeom>
        </p:spPr>
      </p:pic>
    </p:spTree>
    <p:extLst>
      <p:ext uri="{BB962C8B-B14F-4D97-AF65-F5344CB8AC3E}">
        <p14:creationId xmlns:p14="http://schemas.microsoft.com/office/powerpoint/2010/main" val="2398373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sp>
        <p:nvSpPr>
          <p:cNvPr id="4" name="Rectángulo 3"/>
          <p:cNvSpPr/>
          <p:nvPr/>
        </p:nvSpPr>
        <p:spPr>
          <a:xfrm>
            <a:off x="1115616" y="6021288"/>
            <a:ext cx="6246440" cy="707886"/>
          </a:xfrm>
          <a:prstGeom prst="rect">
            <a:avLst/>
          </a:prstGeom>
        </p:spPr>
        <p:txBody>
          <a:bodyPr wrap="square">
            <a:spAutoFit/>
          </a:bodyPr>
          <a:lstStyle/>
          <a:p>
            <a:r>
              <a:rPr lang="en-US" sz="2000" dirty="0" smtClean="0"/>
              <a:t>Deep Learning courses</a:t>
            </a:r>
          </a:p>
          <a:p>
            <a:r>
              <a:rPr lang="en-US" sz="2000" b="1" dirty="0" smtClean="0"/>
              <a:t>Prof. Hung-</a:t>
            </a:r>
            <a:r>
              <a:rPr lang="en-US" sz="2000" b="1" dirty="0" err="1" smtClean="0"/>
              <a:t>yi</a:t>
            </a:r>
            <a:r>
              <a:rPr lang="en-US" sz="2000" b="1" dirty="0" smtClean="0"/>
              <a:t> Lee </a:t>
            </a:r>
            <a:r>
              <a:rPr lang="en-US" sz="2000" dirty="0"/>
              <a:t>National Taiwan University (</a:t>
            </a:r>
            <a:r>
              <a:rPr lang="en-US" sz="2000" dirty="0" smtClean="0"/>
              <a:t>NTU) Taipei</a:t>
            </a:r>
            <a:endParaRPr lang="en-US" sz="2000" dirty="0"/>
          </a:p>
        </p:txBody>
      </p:sp>
      <p:pic>
        <p:nvPicPr>
          <p:cNvPr id="12" name="Imagen 11"/>
          <p:cNvPicPr>
            <a:picLocks noChangeAspect="1"/>
          </p:cNvPicPr>
          <p:nvPr/>
        </p:nvPicPr>
        <p:blipFill>
          <a:blip r:embed="rId2"/>
          <a:stretch>
            <a:fillRect/>
          </a:stretch>
        </p:blipFill>
        <p:spPr>
          <a:xfrm>
            <a:off x="4355976" y="1196752"/>
            <a:ext cx="3664725" cy="4886300"/>
          </a:xfrm>
          <a:prstGeom prst="rect">
            <a:avLst/>
          </a:prstGeom>
        </p:spPr>
      </p:pic>
      <p:sp>
        <p:nvSpPr>
          <p:cNvPr id="13" name="Rectángulo 12"/>
          <p:cNvSpPr/>
          <p:nvPr/>
        </p:nvSpPr>
        <p:spPr>
          <a:xfrm>
            <a:off x="395536" y="2420888"/>
            <a:ext cx="3672408" cy="1384995"/>
          </a:xfrm>
          <a:prstGeom prst="rect">
            <a:avLst/>
          </a:prstGeom>
        </p:spPr>
        <p:txBody>
          <a:bodyPr wrap="square">
            <a:spAutoFit/>
          </a:bodyPr>
          <a:lstStyle/>
          <a:p>
            <a:r>
              <a:rPr lang="en-US" sz="2800" dirty="0" smtClean="0"/>
              <a:t>Learn the whole</a:t>
            </a:r>
          </a:p>
          <a:p>
            <a:r>
              <a:rPr lang="en-US" sz="2800" dirty="0" smtClean="0"/>
              <a:t>Machine Learning context</a:t>
            </a:r>
          </a:p>
        </p:txBody>
      </p:sp>
      <p:sp>
        <p:nvSpPr>
          <p:cNvPr id="14" name="Rectángulo 13"/>
          <p:cNvSpPr/>
          <p:nvPr/>
        </p:nvSpPr>
        <p:spPr>
          <a:xfrm>
            <a:off x="1547664" y="4941168"/>
            <a:ext cx="2850524" cy="646331"/>
          </a:xfrm>
          <a:prstGeom prst="rect">
            <a:avLst/>
          </a:prstGeom>
        </p:spPr>
        <p:txBody>
          <a:bodyPr wrap="none">
            <a:spAutoFit/>
          </a:bodyPr>
          <a:lstStyle/>
          <a:p>
            <a:r>
              <a:rPr lang="en-US" dirty="0" smtClean="0"/>
              <a:t>On line:</a:t>
            </a:r>
          </a:p>
          <a:p>
            <a:r>
              <a:rPr lang="en-US" dirty="0" smtClean="0"/>
              <a:t>www.deeplearningbook.org</a:t>
            </a:r>
            <a:endParaRPr lang="en-US" dirty="0"/>
          </a:p>
        </p:txBody>
      </p:sp>
    </p:spTree>
    <p:extLst>
      <p:ext uri="{BB962C8B-B14F-4D97-AF65-F5344CB8AC3E}">
        <p14:creationId xmlns:p14="http://schemas.microsoft.com/office/powerpoint/2010/main" val="3639602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pic>
        <p:nvPicPr>
          <p:cNvPr id="3" name="Imagen 2"/>
          <p:cNvPicPr>
            <a:picLocks noChangeAspect="1"/>
          </p:cNvPicPr>
          <p:nvPr/>
        </p:nvPicPr>
        <p:blipFill>
          <a:blip r:embed="rId2"/>
          <a:stretch>
            <a:fillRect/>
          </a:stretch>
        </p:blipFill>
        <p:spPr>
          <a:xfrm>
            <a:off x="2267744" y="1052736"/>
            <a:ext cx="4752975" cy="1905000"/>
          </a:xfrm>
          <a:prstGeom prst="rect">
            <a:avLst/>
          </a:prstGeom>
        </p:spPr>
      </p:pic>
      <p:pic>
        <p:nvPicPr>
          <p:cNvPr id="5" name="Imagen 4"/>
          <p:cNvPicPr>
            <a:picLocks noChangeAspect="1"/>
          </p:cNvPicPr>
          <p:nvPr/>
        </p:nvPicPr>
        <p:blipFill>
          <a:blip r:embed="rId3"/>
          <a:stretch>
            <a:fillRect/>
          </a:stretch>
        </p:blipFill>
        <p:spPr>
          <a:xfrm>
            <a:off x="1331640" y="3068960"/>
            <a:ext cx="6686550" cy="3657600"/>
          </a:xfrm>
          <a:prstGeom prst="rect">
            <a:avLst/>
          </a:prstGeom>
        </p:spPr>
      </p:pic>
    </p:spTree>
    <p:extLst>
      <p:ext uri="{BB962C8B-B14F-4D97-AF65-F5344CB8AC3E}">
        <p14:creationId xmlns:p14="http://schemas.microsoft.com/office/powerpoint/2010/main" val="3308168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pic>
        <p:nvPicPr>
          <p:cNvPr id="4" name="Imagen 3"/>
          <p:cNvPicPr>
            <a:picLocks noChangeAspect="1"/>
          </p:cNvPicPr>
          <p:nvPr/>
        </p:nvPicPr>
        <p:blipFill>
          <a:blip r:embed="rId2"/>
          <a:stretch>
            <a:fillRect/>
          </a:stretch>
        </p:blipFill>
        <p:spPr>
          <a:xfrm>
            <a:off x="1115616" y="1412776"/>
            <a:ext cx="7226346" cy="4464496"/>
          </a:xfrm>
          <a:prstGeom prst="rect">
            <a:avLst/>
          </a:prstGeom>
        </p:spPr>
      </p:pic>
    </p:spTree>
    <p:extLst>
      <p:ext uri="{BB962C8B-B14F-4D97-AF65-F5344CB8AC3E}">
        <p14:creationId xmlns:p14="http://schemas.microsoft.com/office/powerpoint/2010/main" val="330186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…the Machine Learning background…</a:t>
            </a:r>
            <a:endParaRPr lang="en-US" sz="2700" dirty="0"/>
          </a:p>
        </p:txBody>
      </p:sp>
      <p:pic>
        <p:nvPicPr>
          <p:cNvPr id="4" name="Imagen 3"/>
          <p:cNvPicPr>
            <a:picLocks noChangeAspect="1"/>
          </p:cNvPicPr>
          <p:nvPr/>
        </p:nvPicPr>
        <p:blipFill>
          <a:blip r:embed="rId2"/>
          <a:stretch>
            <a:fillRect/>
          </a:stretch>
        </p:blipFill>
        <p:spPr>
          <a:xfrm>
            <a:off x="1115616" y="1412776"/>
            <a:ext cx="7226346" cy="4464496"/>
          </a:xfrm>
          <a:prstGeom prst="rect">
            <a:avLst/>
          </a:prstGeom>
        </p:spPr>
      </p:pic>
    </p:spTree>
    <p:extLst>
      <p:ext uri="{BB962C8B-B14F-4D97-AF65-F5344CB8AC3E}">
        <p14:creationId xmlns:p14="http://schemas.microsoft.com/office/powerpoint/2010/main" val="436022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99592" y="1268760"/>
            <a:ext cx="7848872" cy="4339650"/>
          </a:xfrm>
          <a:prstGeom prst="rect">
            <a:avLst/>
          </a:prstGeom>
        </p:spPr>
        <p:txBody>
          <a:bodyPr wrap="square">
            <a:spAutoFit/>
          </a:bodyPr>
          <a:lstStyle/>
          <a:p>
            <a:endParaRPr lang="es-ES" sz="3600" dirty="0">
              <a:solidFill>
                <a:prstClr val="black"/>
              </a:solidFill>
            </a:endParaRPr>
          </a:p>
          <a:p>
            <a:r>
              <a:rPr lang="en-US" sz="3600" b="1" dirty="0" smtClean="0">
                <a:solidFill>
                  <a:prstClr val="black"/>
                </a:solidFill>
              </a:rPr>
              <a:t>FROM : </a:t>
            </a:r>
            <a:r>
              <a:rPr lang="en-US" sz="3600" b="1" i="1" dirty="0" smtClean="0">
                <a:solidFill>
                  <a:srgbClr val="0070C0"/>
                </a:solidFill>
              </a:rPr>
              <a:t>humans</a:t>
            </a:r>
          </a:p>
          <a:p>
            <a:endParaRPr lang="en-US" sz="3600" b="1" dirty="0" smtClean="0">
              <a:solidFill>
                <a:prstClr val="black"/>
              </a:solidFill>
            </a:endParaRPr>
          </a:p>
          <a:p>
            <a:pPr marL="1943100" lvl="3" indent="-571500">
              <a:buFont typeface="Arial" panose="020B0604020202020204" pitchFamily="34" charset="0"/>
              <a:buChar char="•"/>
            </a:pPr>
            <a:r>
              <a:rPr lang="en-US" sz="3600" b="1" dirty="0" smtClean="0">
                <a:solidFill>
                  <a:prstClr val="black"/>
                </a:solidFill>
              </a:rPr>
              <a:t>to </a:t>
            </a:r>
            <a:r>
              <a:rPr lang="en-US" sz="3600" b="1" i="1" dirty="0" smtClean="0">
                <a:solidFill>
                  <a:schemeClr val="accent6">
                    <a:lumMod val="75000"/>
                  </a:schemeClr>
                </a:solidFill>
              </a:rPr>
              <a:t>machines</a:t>
            </a:r>
            <a:r>
              <a:rPr lang="en-US" sz="3600" b="1" dirty="0" smtClean="0">
                <a:solidFill>
                  <a:prstClr val="black"/>
                </a:solidFill>
              </a:rPr>
              <a:t> </a:t>
            </a:r>
          </a:p>
          <a:p>
            <a:pPr marL="1943100" lvl="3" indent="-571500">
              <a:buFont typeface="Arial" panose="020B0604020202020204" pitchFamily="34" charset="0"/>
              <a:buChar char="•"/>
            </a:pPr>
            <a:endParaRPr lang="en-US" sz="3600" b="1" dirty="0" smtClean="0">
              <a:solidFill>
                <a:prstClr val="black"/>
              </a:solidFill>
            </a:endParaRPr>
          </a:p>
          <a:p>
            <a:pPr marL="1943100" lvl="3" indent="-571500">
              <a:buFont typeface="Arial" panose="020B0604020202020204" pitchFamily="34" charset="0"/>
              <a:buChar char="•"/>
            </a:pPr>
            <a:r>
              <a:rPr lang="en-US" sz="3600" b="1" dirty="0" smtClean="0">
                <a:solidFill>
                  <a:prstClr val="black"/>
                </a:solidFill>
              </a:rPr>
              <a:t>to </a:t>
            </a:r>
            <a:r>
              <a:rPr lang="en-US" sz="3600" b="1" dirty="0" smtClean="0">
                <a:solidFill>
                  <a:srgbClr val="7030A0"/>
                </a:solidFill>
              </a:rPr>
              <a:t>Artificial Intelligence (AI)</a:t>
            </a:r>
            <a:endParaRPr lang="en-US" sz="3600" b="1" dirty="0">
              <a:solidFill>
                <a:prstClr val="black"/>
              </a:solidFill>
            </a:endParaRPr>
          </a:p>
          <a:p>
            <a:endParaRPr lang="en-US" sz="3600" dirty="0">
              <a:solidFill>
                <a:prstClr val="black"/>
              </a:solidFill>
            </a:endParaRPr>
          </a:p>
          <a:p>
            <a:endParaRPr lang="en-US" sz="2400" dirty="0" smtClean="0">
              <a:solidFill>
                <a:prstClr val="black"/>
              </a:solidFill>
            </a:endParaRPr>
          </a:p>
        </p:txBody>
      </p:sp>
    </p:spTree>
    <p:extLst>
      <p:ext uri="{BB962C8B-B14F-4D97-AF65-F5344CB8AC3E}">
        <p14:creationId xmlns:p14="http://schemas.microsoft.com/office/powerpoint/2010/main" val="1429697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115616" y="1124744"/>
            <a:ext cx="6840760" cy="5447645"/>
          </a:xfrm>
          <a:prstGeom prst="rect">
            <a:avLst/>
          </a:prstGeom>
        </p:spPr>
        <p:txBody>
          <a:bodyPr wrap="square">
            <a:spAutoFit/>
          </a:bodyPr>
          <a:lstStyle/>
          <a:p>
            <a:r>
              <a:rPr lang="en-US" sz="3600" dirty="0" smtClean="0">
                <a:solidFill>
                  <a:prstClr val="black"/>
                </a:solidFill>
              </a:rPr>
              <a:t>… so we will proceed</a:t>
            </a:r>
          </a:p>
          <a:p>
            <a:endParaRPr lang="es-ES" sz="3600" dirty="0">
              <a:solidFill>
                <a:prstClr val="black"/>
              </a:solidFill>
            </a:endParaRPr>
          </a:p>
          <a:p>
            <a:pPr lvl="2"/>
            <a:r>
              <a:rPr lang="en-US" sz="3600" b="1" dirty="0" smtClean="0">
                <a:solidFill>
                  <a:prstClr val="black"/>
                </a:solidFill>
              </a:rPr>
              <a:t>FROM:</a:t>
            </a:r>
          </a:p>
          <a:p>
            <a:pPr marL="1485900" lvl="2" indent="-571500">
              <a:buFont typeface="Arial" panose="020B0604020202020204" pitchFamily="34" charset="0"/>
              <a:buChar char="•"/>
            </a:pPr>
            <a:r>
              <a:rPr lang="es-ES" sz="3600" i="1" dirty="0" smtClean="0">
                <a:solidFill>
                  <a:prstClr val="black"/>
                </a:solidFill>
              </a:rPr>
              <a:t>manual </a:t>
            </a:r>
            <a:r>
              <a:rPr lang="en-US" sz="3600" i="1" dirty="0" smtClean="0">
                <a:solidFill>
                  <a:prstClr val="black"/>
                </a:solidFill>
              </a:rPr>
              <a:t>classifiers</a:t>
            </a:r>
          </a:p>
          <a:p>
            <a:pPr marL="1485900" lvl="2" indent="-571500">
              <a:buFont typeface="Arial" panose="020B0604020202020204" pitchFamily="34" charset="0"/>
              <a:buChar char="•"/>
            </a:pPr>
            <a:r>
              <a:rPr lang="en-US" sz="3600" i="1" dirty="0" smtClean="0">
                <a:solidFill>
                  <a:prstClr val="black"/>
                </a:solidFill>
              </a:rPr>
              <a:t>linear </a:t>
            </a:r>
            <a:r>
              <a:rPr lang="en-US" sz="3600" i="1" dirty="0">
                <a:solidFill>
                  <a:prstClr val="black"/>
                </a:solidFill>
              </a:rPr>
              <a:t>classifiers</a:t>
            </a:r>
          </a:p>
          <a:p>
            <a:pPr lvl="2"/>
            <a:endParaRPr lang="en-US" sz="3600" dirty="0">
              <a:solidFill>
                <a:prstClr val="black"/>
              </a:solidFill>
            </a:endParaRPr>
          </a:p>
          <a:p>
            <a:pPr lvl="2"/>
            <a:r>
              <a:rPr lang="en-US" sz="3600" b="1" dirty="0" smtClean="0">
                <a:solidFill>
                  <a:prstClr val="black"/>
                </a:solidFill>
              </a:rPr>
              <a:t>TO:</a:t>
            </a:r>
          </a:p>
          <a:p>
            <a:pPr marL="1485900" lvl="2" indent="-571500">
              <a:buFont typeface="Arial" panose="020B0604020202020204" pitchFamily="34" charset="0"/>
              <a:buChar char="•"/>
            </a:pPr>
            <a:r>
              <a:rPr lang="en-US" sz="3600" dirty="0" smtClean="0">
                <a:solidFill>
                  <a:prstClr val="black"/>
                </a:solidFill>
              </a:rPr>
              <a:t> </a:t>
            </a:r>
            <a:r>
              <a:rPr lang="en-US" sz="3600" i="1" dirty="0" smtClean="0">
                <a:solidFill>
                  <a:prstClr val="black"/>
                </a:solidFill>
              </a:rPr>
              <a:t>Neural Networks</a:t>
            </a:r>
          </a:p>
          <a:p>
            <a:endParaRPr lang="en-US" sz="3600" dirty="0">
              <a:solidFill>
                <a:prstClr val="black"/>
              </a:solidFill>
            </a:endParaRPr>
          </a:p>
          <a:p>
            <a:endParaRPr lang="en-US" sz="2400" dirty="0" smtClean="0">
              <a:solidFill>
                <a:prstClr val="black"/>
              </a:solidFill>
            </a:endParaRPr>
          </a:p>
        </p:txBody>
      </p:sp>
    </p:spTree>
    <p:extLst>
      <p:ext uri="{BB962C8B-B14F-4D97-AF65-F5344CB8AC3E}">
        <p14:creationId xmlns:p14="http://schemas.microsoft.com/office/powerpoint/2010/main" val="406879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55576" y="692696"/>
            <a:ext cx="6840760" cy="1200329"/>
          </a:xfrm>
          <a:prstGeom prst="rect">
            <a:avLst/>
          </a:prstGeom>
        </p:spPr>
        <p:txBody>
          <a:bodyPr wrap="square">
            <a:spAutoFit/>
          </a:bodyPr>
          <a:lstStyle/>
          <a:p>
            <a:r>
              <a:rPr lang="es-ES" sz="3600" dirty="0" err="1" smtClean="0">
                <a:solidFill>
                  <a:prstClr val="black"/>
                </a:solidFill>
              </a:rPr>
              <a:t>Drivies</a:t>
            </a:r>
            <a:r>
              <a:rPr lang="es-ES" sz="3600" dirty="0" smtClean="0">
                <a:solidFill>
                  <a:prstClr val="black"/>
                </a:solidFill>
              </a:rPr>
              <a:t> use case:</a:t>
            </a:r>
          </a:p>
          <a:p>
            <a:pPr algn="ctr"/>
            <a:r>
              <a:rPr lang="en-US" sz="3600" i="1" dirty="0"/>
              <a:t>www.driviesapp.com</a:t>
            </a:r>
            <a:endParaRPr lang="en-US" sz="3600" dirty="0" smtClean="0">
              <a:solidFill>
                <a:prstClr val="black"/>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348880"/>
            <a:ext cx="5544616" cy="4158462"/>
          </a:xfrm>
          <a:prstGeom prst="rect">
            <a:avLst/>
          </a:prstGeom>
        </p:spPr>
      </p:pic>
    </p:spTree>
    <p:extLst>
      <p:ext uri="{BB962C8B-B14F-4D97-AF65-F5344CB8AC3E}">
        <p14:creationId xmlns:p14="http://schemas.microsoft.com/office/powerpoint/2010/main" val="364825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72816"/>
            <a:ext cx="7644883" cy="4248472"/>
          </a:xfrm>
          <a:prstGeom prst="rect">
            <a:avLst/>
          </a:prstGeom>
        </p:spPr>
      </p:pic>
    </p:spTree>
    <p:extLst>
      <p:ext uri="{BB962C8B-B14F-4D97-AF65-F5344CB8AC3E}">
        <p14:creationId xmlns:p14="http://schemas.microsoft.com/office/powerpoint/2010/main" val="3510027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124744"/>
            <a:ext cx="8568952" cy="5112568"/>
          </a:xfrm>
          <a:prstGeom prst="rect">
            <a:avLst/>
          </a:prstGeom>
          <a:noFill/>
          <a:ln>
            <a:noFill/>
          </a:ln>
        </p:spPr>
      </p:pic>
    </p:spTree>
    <p:extLst>
      <p:ext uri="{BB962C8B-B14F-4D97-AF65-F5344CB8AC3E}">
        <p14:creationId xmlns:p14="http://schemas.microsoft.com/office/powerpoint/2010/main" val="3099191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8" name="Imagen 7"/>
          <p:cNvPicPr>
            <a:picLocks noChangeAspect="1"/>
          </p:cNvPicPr>
          <p:nvPr/>
        </p:nvPicPr>
        <p:blipFill>
          <a:blip r:embed="rId2"/>
          <a:stretch>
            <a:fillRect/>
          </a:stretch>
        </p:blipFill>
        <p:spPr>
          <a:xfrm>
            <a:off x="395536" y="836712"/>
            <a:ext cx="8414379" cy="5616624"/>
          </a:xfrm>
          <a:prstGeom prst="rect">
            <a:avLst/>
          </a:prstGeom>
        </p:spPr>
      </p:pic>
    </p:spTree>
    <p:extLst>
      <p:ext uri="{BB962C8B-B14F-4D97-AF65-F5344CB8AC3E}">
        <p14:creationId xmlns:p14="http://schemas.microsoft.com/office/powerpoint/2010/main" val="1663419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manual - linear classifiers TO Neural Networks</a:t>
            </a:r>
            <a:endParaRPr lang="en-US" sz="27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12776"/>
            <a:ext cx="809537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ext uri="{D42A27DB-BD31-4B8C-83A1-F6EECF244321}">
                <p14:modId xmlns:p14="http://schemas.microsoft.com/office/powerpoint/2010/main" val="434468282"/>
              </p:ext>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3188"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1873009709"/>
              </p:ext>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3189"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Tree>
    <p:extLst>
      <p:ext uri="{BB962C8B-B14F-4D97-AF65-F5344CB8AC3E}">
        <p14:creationId xmlns:p14="http://schemas.microsoft.com/office/powerpoint/2010/main" val="1391789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04864"/>
            <a:ext cx="619802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4210"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4211"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
        <p:nvSpPr>
          <p:cNvPr id="6" name="Rectángulo 5"/>
          <p:cNvSpPr/>
          <p:nvPr/>
        </p:nvSpPr>
        <p:spPr>
          <a:xfrm>
            <a:off x="395536" y="476672"/>
            <a:ext cx="7776864" cy="1200329"/>
          </a:xfrm>
          <a:prstGeom prst="rect">
            <a:avLst/>
          </a:prstGeom>
        </p:spPr>
        <p:txBody>
          <a:bodyPr wrap="square">
            <a:spAutoFit/>
          </a:bodyPr>
          <a:lstStyle/>
          <a:p>
            <a:r>
              <a:rPr lang="en-US" sz="3600" dirty="0" smtClean="0">
                <a:solidFill>
                  <a:prstClr val="black"/>
                </a:solidFill>
              </a:rPr>
              <a:t>Driving detection (yes/no)</a:t>
            </a:r>
            <a:endParaRPr lang="en-US" sz="3600" dirty="0">
              <a:solidFill>
                <a:prstClr val="black"/>
              </a:solidFill>
            </a:endParaRPr>
          </a:p>
          <a:p>
            <a:r>
              <a:rPr lang="en-US" sz="3600" dirty="0" smtClean="0">
                <a:solidFill>
                  <a:prstClr val="black"/>
                </a:solidFill>
              </a:rPr>
              <a:t>	 = define a </a:t>
            </a:r>
            <a:r>
              <a:rPr lang="en-US" sz="3600" b="1" dirty="0" smtClean="0">
                <a:solidFill>
                  <a:prstClr val="black"/>
                </a:solidFill>
              </a:rPr>
              <a:t>decision function</a:t>
            </a:r>
            <a:endParaRPr lang="en-US" b="1" dirty="0"/>
          </a:p>
        </p:txBody>
      </p:sp>
      <mc:AlternateContent xmlns:mc="http://schemas.openxmlformats.org/markup-compatibility/2006" xmlns:a14="http://schemas.microsoft.com/office/drawing/2010/main">
        <mc:Choice Requires="a14">
          <p:sp>
            <p:nvSpPr>
              <p:cNvPr id="7" name="文字方塊 34"/>
              <p:cNvSpPr txBox="1"/>
              <p:nvPr/>
            </p:nvSpPr>
            <p:spPr>
              <a:xfrm>
                <a:off x="6660232" y="3429000"/>
                <a:ext cx="163621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s-E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7" name="文字方塊 34"/>
              <p:cNvSpPr txBox="1">
                <a:spLocks noRot="1" noChangeAspect="1" noMove="1" noResize="1" noEditPoints="1" noAdjustHandles="1" noChangeArrowheads="1" noChangeShapeType="1" noTextEdit="1"/>
              </p:cNvSpPr>
              <p:nvPr/>
            </p:nvSpPr>
            <p:spPr>
              <a:xfrm>
                <a:off x="6660232" y="3429000"/>
                <a:ext cx="1636217" cy="430887"/>
              </a:xfrm>
              <a:prstGeom prst="rect">
                <a:avLst/>
              </a:prstGeom>
              <a:blipFill rotWithShape="0">
                <a:blip r:embed="rId8"/>
                <a:stretch>
                  <a:fillRect/>
                </a:stretch>
              </a:blipFill>
            </p:spPr>
            <p:txBody>
              <a:bodyPr/>
              <a:lstStyle/>
              <a:p>
                <a:r>
                  <a:rPr lang="en-US">
                    <a:noFill/>
                  </a:rPr>
                  <a:t> </a:t>
                </a:r>
              </a:p>
            </p:txBody>
          </p:sp>
        </mc:Fallback>
      </mc:AlternateContent>
      <p:cxnSp>
        <p:nvCxnSpPr>
          <p:cNvPr id="9" name="Conector recto 8"/>
          <p:cNvCxnSpPr/>
          <p:nvPr/>
        </p:nvCxnSpPr>
        <p:spPr>
          <a:xfrm flipV="1">
            <a:off x="1187624" y="3284984"/>
            <a:ext cx="4968552" cy="2232248"/>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字方塊 34"/>
          <p:cNvSpPr txBox="1"/>
          <p:nvPr/>
        </p:nvSpPr>
        <p:spPr>
          <a:xfrm>
            <a:off x="2339752" y="2852936"/>
            <a:ext cx="1869101" cy="430887"/>
          </a:xfrm>
          <a:prstGeom prst="rect">
            <a:avLst/>
          </a:prstGeom>
          <a:solidFill>
            <a:schemeClr val="bg1"/>
          </a:solidFill>
        </p:spPr>
        <p:txBody>
          <a:bodyPr wrap="none" lIns="0" tIns="0" rIns="0" bIns="0" rtlCol="0">
            <a:spAutoFit/>
          </a:bodyPr>
          <a:lstStyle/>
          <a:p>
            <a:r>
              <a:rPr lang="en-US" altLang="zh-TW" sz="2800" dirty="0" smtClean="0">
                <a:ea typeface="Cambria Math" panose="02040503050406030204" pitchFamily="18" charset="0"/>
              </a:rPr>
              <a:t>No-driving=0</a:t>
            </a:r>
            <a:endParaRPr lang="zh-TW" altLang="en-US" sz="2800" dirty="0"/>
          </a:p>
        </p:txBody>
      </p:sp>
      <p:sp>
        <p:nvSpPr>
          <p:cNvPr id="14" name="文字方塊 34"/>
          <p:cNvSpPr txBox="1"/>
          <p:nvPr/>
        </p:nvSpPr>
        <p:spPr>
          <a:xfrm>
            <a:off x="5004048" y="4869160"/>
            <a:ext cx="1373774" cy="430887"/>
          </a:xfrm>
          <a:prstGeom prst="rect">
            <a:avLst/>
          </a:prstGeom>
          <a:solidFill>
            <a:schemeClr val="bg1"/>
          </a:solidFill>
        </p:spPr>
        <p:txBody>
          <a:bodyPr wrap="none" lIns="0" tIns="0" rIns="0" bIns="0" rtlCol="0">
            <a:spAutoFit/>
          </a:bodyPr>
          <a:lstStyle/>
          <a:p>
            <a:r>
              <a:rPr lang="es-ES" altLang="zh-TW" sz="2800" dirty="0" err="1" smtClean="0">
                <a:ea typeface="Cambria Math" panose="02040503050406030204" pitchFamily="18" charset="0"/>
              </a:rPr>
              <a:t>Driving</a:t>
            </a:r>
            <a:r>
              <a:rPr lang="es-ES" altLang="zh-TW" sz="2800" dirty="0" smtClean="0">
                <a:ea typeface="Cambria Math" panose="02040503050406030204" pitchFamily="18" charset="0"/>
              </a:rPr>
              <a:t>=1</a:t>
            </a:r>
            <a:endParaRPr lang="zh-TW" altLang="en-US" sz="2800" dirty="0"/>
          </a:p>
        </p:txBody>
      </p:sp>
    </p:spTree>
    <p:extLst>
      <p:ext uri="{BB962C8B-B14F-4D97-AF65-F5344CB8AC3E}">
        <p14:creationId xmlns:p14="http://schemas.microsoft.com/office/powerpoint/2010/main" val="2940687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sp>
        <p:nvSpPr>
          <p:cNvPr id="4" name="Rectángulo 3"/>
          <p:cNvSpPr/>
          <p:nvPr/>
        </p:nvSpPr>
        <p:spPr>
          <a:xfrm>
            <a:off x="1763688" y="1124744"/>
            <a:ext cx="7776864" cy="646331"/>
          </a:xfrm>
          <a:prstGeom prst="rect">
            <a:avLst/>
          </a:prstGeom>
        </p:spPr>
        <p:txBody>
          <a:bodyPr wrap="square">
            <a:spAutoFit/>
          </a:bodyPr>
          <a:lstStyle/>
          <a:p>
            <a:r>
              <a:rPr lang="en-US" sz="3600" dirty="0">
                <a:solidFill>
                  <a:prstClr val="black"/>
                </a:solidFill>
              </a:rPr>
              <a:t>A</a:t>
            </a:r>
            <a:r>
              <a:rPr lang="en-US" sz="3600" dirty="0" smtClean="0">
                <a:solidFill>
                  <a:prstClr val="black"/>
                </a:solidFill>
              </a:rPr>
              <a:t> Linear </a:t>
            </a:r>
            <a:r>
              <a:rPr lang="en-US" sz="3600" b="1" dirty="0" smtClean="0">
                <a:solidFill>
                  <a:prstClr val="black"/>
                </a:solidFill>
              </a:rPr>
              <a:t>decision function</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767858588"/>
              </p:ext>
            </p:extLst>
          </p:nvPr>
        </p:nvGraphicFramePr>
        <p:xfrm>
          <a:off x="3238500" y="2397125"/>
          <a:ext cx="5322888" cy="596900"/>
        </p:xfrm>
        <a:graphic>
          <a:graphicData uri="http://schemas.openxmlformats.org/presentationml/2006/ole">
            <mc:AlternateContent xmlns:mc="http://schemas.openxmlformats.org/markup-compatibility/2006">
              <mc:Choice xmlns:v="urn:schemas-microsoft-com:vml" Requires="v">
                <p:oleObj spid="_x0000_s1636" name="Ecuación" r:id="rId3" imgW="1917360" imgH="215640" progId="Equation.3">
                  <p:embed/>
                </p:oleObj>
              </mc:Choice>
              <mc:Fallback>
                <p:oleObj name="Ecuación" r:id="rId3" imgW="1917360" imgH="215640" progId="Equation.3">
                  <p:embed/>
                  <p:pic>
                    <p:nvPicPr>
                      <p:cNvPr id="0" name=""/>
                      <p:cNvPicPr>
                        <a:picLocks noChangeAspect="1" noChangeArrowheads="1"/>
                      </p:cNvPicPr>
                      <p:nvPr/>
                    </p:nvPicPr>
                    <p:blipFill>
                      <a:blip r:embed="rId4"/>
                      <a:srcRect/>
                      <a:stretch>
                        <a:fillRect/>
                      </a:stretch>
                    </p:blipFill>
                    <p:spPr bwMode="auto">
                      <a:xfrm>
                        <a:off x="3238500" y="2397125"/>
                        <a:ext cx="5322888" cy="596900"/>
                      </a:xfrm>
                      <a:prstGeom prst="rect">
                        <a:avLst/>
                      </a:prstGeom>
                      <a:noFill/>
                      <a:extLst/>
                    </p:spPr>
                  </p:pic>
                </p:oleObj>
              </mc:Fallback>
            </mc:AlternateContent>
          </a:graphicData>
        </a:graphic>
      </p:graphicFrame>
      <p:sp>
        <p:nvSpPr>
          <p:cNvPr id="8" name="矩形 25"/>
          <p:cNvSpPr/>
          <p:nvPr/>
        </p:nvSpPr>
        <p:spPr>
          <a:xfrm>
            <a:off x="1884277" y="2441399"/>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3"/>
          <p:cNvSpPr/>
          <p:nvPr/>
        </p:nvSpPr>
        <p:spPr>
          <a:xfrm>
            <a:off x="3573886" y="496600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矩形 4"/>
          <p:cNvSpPr/>
          <p:nvPr/>
        </p:nvSpPr>
        <p:spPr>
          <a:xfrm>
            <a:off x="899592" y="2353531"/>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5"/>
          <p:cNvCxnSpPr>
            <a:stCxn id="24" idx="3"/>
            <a:endCxn id="26" idx="1"/>
          </p:cNvCxnSpPr>
          <p:nvPr/>
        </p:nvCxnSpPr>
        <p:spPr>
          <a:xfrm flipV="1">
            <a:off x="1488669" y="3954830"/>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ext uri="{D42A27DB-BD31-4B8C-83A1-F6EECF244321}">
                <p14:modId xmlns:p14="http://schemas.microsoft.com/office/powerpoint/2010/main" val="3995990661"/>
              </p:ext>
            </p:extLst>
          </p:nvPr>
        </p:nvGraphicFramePr>
        <p:xfrm>
          <a:off x="6019800" y="3752850"/>
          <a:ext cx="388938" cy="455613"/>
        </p:xfrm>
        <a:graphic>
          <a:graphicData uri="http://schemas.openxmlformats.org/presentationml/2006/ole">
            <mc:AlternateContent xmlns:mc="http://schemas.openxmlformats.org/markup-compatibility/2006">
              <mc:Choice xmlns:v="urn:schemas-microsoft-com:vml" Requires="v">
                <p:oleObj spid="_x0000_s1637"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019800" y="3752850"/>
                        <a:ext cx="388938" cy="455613"/>
                      </a:xfrm>
                      <a:prstGeom prst="rect">
                        <a:avLst/>
                      </a:prstGeom>
                      <a:noFill/>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3250607705"/>
              </p:ext>
            </p:extLst>
          </p:nvPr>
        </p:nvGraphicFramePr>
        <p:xfrm>
          <a:off x="1942368" y="2462128"/>
          <a:ext cx="493713" cy="595313"/>
        </p:xfrm>
        <a:graphic>
          <a:graphicData uri="http://schemas.openxmlformats.org/presentationml/2006/ole">
            <mc:AlternateContent xmlns:mc="http://schemas.openxmlformats.org/markup-compatibility/2006">
              <mc:Choice xmlns:v="urn:schemas-microsoft-com:vml" Requires="v">
                <p:oleObj spid="_x0000_s1638"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1942368" y="2462128"/>
                        <a:ext cx="493713" cy="595313"/>
                      </a:xfrm>
                      <a:prstGeom prst="rect">
                        <a:avLst/>
                      </a:prstGeom>
                      <a:noFill/>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1589175313"/>
              </p:ext>
            </p:extLst>
          </p:nvPr>
        </p:nvGraphicFramePr>
        <p:xfrm>
          <a:off x="1946218" y="3098382"/>
          <a:ext cx="528638" cy="595313"/>
        </p:xfrm>
        <a:graphic>
          <a:graphicData uri="http://schemas.openxmlformats.org/presentationml/2006/ole">
            <mc:AlternateContent xmlns:mc="http://schemas.openxmlformats.org/markup-compatibility/2006">
              <mc:Choice xmlns:v="urn:schemas-microsoft-com:vml" Requires="v">
                <p:oleObj spid="_x0000_s1639"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1946218" y="3098382"/>
                        <a:ext cx="528638" cy="595313"/>
                      </a:xfrm>
                      <a:prstGeom prst="rect">
                        <a:avLst/>
                      </a:prstGeom>
                      <a:noFill/>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981459786"/>
              </p:ext>
            </p:extLst>
          </p:nvPr>
        </p:nvGraphicFramePr>
        <p:xfrm>
          <a:off x="1942368" y="3877232"/>
          <a:ext cx="598487" cy="595312"/>
        </p:xfrm>
        <a:graphic>
          <a:graphicData uri="http://schemas.openxmlformats.org/presentationml/2006/ole">
            <mc:AlternateContent xmlns:mc="http://schemas.openxmlformats.org/markup-compatibility/2006">
              <mc:Choice xmlns:v="urn:schemas-microsoft-com:vml" Requires="v">
                <p:oleObj spid="_x0000_s1640" name="方程式" r:id="rId11" imgW="215640" imgH="215640" progId="Equation.3">
                  <p:embed/>
                </p:oleObj>
              </mc:Choice>
              <mc:Fallback>
                <p:oleObj name="方程式" r:id="rId11" imgW="215640" imgH="215640" progId="Equation.3">
                  <p:embed/>
                  <p:pic>
                    <p:nvPicPr>
                      <p:cNvPr id="0" name=""/>
                      <p:cNvPicPr>
                        <a:picLocks noChangeAspect="1" noChangeArrowheads="1"/>
                      </p:cNvPicPr>
                      <p:nvPr/>
                    </p:nvPicPr>
                    <p:blipFill>
                      <a:blip r:embed="rId12"/>
                      <a:srcRect/>
                      <a:stretch>
                        <a:fillRect/>
                      </a:stretch>
                    </p:blipFill>
                    <p:spPr bwMode="auto">
                      <a:xfrm>
                        <a:off x="1942368" y="3877232"/>
                        <a:ext cx="598487" cy="595312"/>
                      </a:xfrm>
                      <a:prstGeom prst="rect">
                        <a:avLst/>
                      </a:prstGeom>
                      <a:noFill/>
                      <a:extLst/>
                    </p:spPr>
                  </p:pic>
                </p:oleObj>
              </mc:Fallback>
            </mc:AlternateContent>
          </a:graphicData>
        </a:graphic>
      </p:graphicFrame>
      <p:cxnSp>
        <p:nvCxnSpPr>
          <p:cNvPr id="18" name="直線單箭頭接點 11"/>
          <p:cNvCxnSpPr/>
          <p:nvPr/>
        </p:nvCxnSpPr>
        <p:spPr>
          <a:xfrm>
            <a:off x="3975742" y="3924230"/>
            <a:ext cx="1838362" cy="157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2"/>
          <p:cNvCxnSpPr>
            <a:stCxn id="23" idx="3"/>
            <a:endCxn id="26" idx="1"/>
          </p:cNvCxnSpPr>
          <p:nvPr/>
        </p:nvCxnSpPr>
        <p:spPr>
          <a:xfrm>
            <a:off x="1476638" y="352757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3"/>
          <p:cNvCxnSpPr>
            <a:endCxn id="26" idx="1"/>
          </p:cNvCxnSpPr>
          <p:nvPr/>
        </p:nvCxnSpPr>
        <p:spPr>
          <a:xfrm>
            <a:off x="1496289" y="266929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14"/>
          <p:cNvSpPr txBox="1"/>
          <p:nvPr/>
        </p:nvSpPr>
        <p:spPr>
          <a:xfrm rot="5400000">
            <a:off x="906442" y="401451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22" name="Object 12"/>
          <p:cNvGraphicFramePr>
            <a:graphicFrameLocks noChangeAspect="1"/>
          </p:cNvGraphicFramePr>
          <p:nvPr>
            <p:extLst>
              <p:ext uri="{D42A27DB-BD31-4B8C-83A1-F6EECF244321}">
                <p14:modId xmlns:p14="http://schemas.microsoft.com/office/powerpoint/2010/main" val="4043147397"/>
              </p:ext>
            </p:extLst>
          </p:nvPr>
        </p:nvGraphicFramePr>
        <p:xfrm>
          <a:off x="981338" y="2310755"/>
          <a:ext cx="495300" cy="630238"/>
        </p:xfrm>
        <a:graphic>
          <a:graphicData uri="http://schemas.openxmlformats.org/presentationml/2006/ole">
            <mc:AlternateContent xmlns:mc="http://schemas.openxmlformats.org/markup-compatibility/2006">
              <mc:Choice xmlns:v="urn:schemas-microsoft-com:vml" Requires="v">
                <p:oleObj spid="_x0000_s1641"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981338" y="2310755"/>
                        <a:ext cx="495300" cy="630238"/>
                      </a:xfrm>
                      <a:prstGeom prst="rect">
                        <a:avLst/>
                      </a:prstGeom>
                      <a:noFill/>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936739171"/>
              </p:ext>
            </p:extLst>
          </p:nvPr>
        </p:nvGraphicFramePr>
        <p:xfrm>
          <a:off x="981338" y="3212455"/>
          <a:ext cx="495300" cy="630238"/>
        </p:xfrm>
        <a:graphic>
          <a:graphicData uri="http://schemas.openxmlformats.org/presentationml/2006/ole">
            <mc:AlternateContent xmlns:mc="http://schemas.openxmlformats.org/markup-compatibility/2006">
              <mc:Choice xmlns:v="urn:schemas-microsoft-com:vml" Requires="v">
                <p:oleObj spid="_x0000_s1642" name="Ecuación" r:id="rId15" imgW="177480" imgH="228600" progId="Equation.3">
                  <p:embed/>
                </p:oleObj>
              </mc:Choice>
              <mc:Fallback>
                <p:oleObj name="Ecuación" r:id="rId15" imgW="177480" imgH="228600" progId="Equation.3">
                  <p:embed/>
                  <p:pic>
                    <p:nvPicPr>
                      <p:cNvPr id="0" name=""/>
                      <p:cNvPicPr>
                        <a:picLocks noChangeAspect="1" noChangeArrowheads="1"/>
                      </p:cNvPicPr>
                      <p:nvPr/>
                    </p:nvPicPr>
                    <p:blipFill>
                      <a:blip r:embed="rId16"/>
                      <a:srcRect/>
                      <a:stretch>
                        <a:fillRect/>
                      </a:stretch>
                    </p:blipFill>
                    <p:spPr bwMode="auto">
                      <a:xfrm>
                        <a:off x="981338" y="3212455"/>
                        <a:ext cx="495300" cy="630238"/>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3711369312"/>
              </p:ext>
            </p:extLst>
          </p:nvPr>
        </p:nvGraphicFramePr>
        <p:xfrm>
          <a:off x="955269" y="4428573"/>
          <a:ext cx="533400" cy="630238"/>
        </p:xfrm>
        <a:graphic>
          <a:graphicData uri="http://schemas.openxmlformats.org/presentationml/2006/ole">
            <mc:AlternateContent xmlns:mc="http://schemas.openxmlformats.org/markup-compatibility/2006">
              <mc:Choice xmlns:v="urn:schemas-microsoft-com:vml" Requires="v">
                <p:oleObj spid="_x0000_s1643" name="Ecuación" r:id="rId17" imgW="190440" imgH="228600" progId="Equation.3">
                  <p:embed/>
                </p:oleObj>
              </mc:Choice>
              <mc:Fallback>
                <p:oleObj name="Ecuación" r:id="rId17" imgW="190440" imgH="228600" progId="Equation.3">
                  <p:embed/>
                  <p:pic>
                    <p:nvPicPr>
                      <p:cNvPr id="0" name=""/>
                      <p:cNvPicPr>
                        <a:picLocks noChangeAspect="1" noChangeArrowheads="1"/>
                      </p:cNvPicPr>
                      <p:nvPr/>
                    </p:nvPicPr>
                    <p:blipFill>
                      <a:blip r:embed="rId18"/>
                      <a:srcRect/>
                      <a:stretch>
                        <a:fillRect/>
                      </a:stretch>
                    </p:blipFill>
                    <p:spPr bwMode="auto">
                      <a:xfrm>
                        <a:off x="955269" y="4428573"/>
                        <a:ext cx="533400" cy="630238"/>
                      </a:xfrm>
                      <a:prstGeom prst="rect">
                        <a:avLst/>
                      </a:prstGeom>
                      <a:noFill/>
                      <a:extLst/>
                    </p:spPr>
                  </p:pic>
                </p:oleObj>
              </mc:Fallback>
            </mc:AlternateContent>
          </a:graphicData>
        </a:graphic>
      </p:graphicFrame>
      <p:grpSp>
        <p:nvGrpSpPr>
          <p:cNvPr id="25" name="群組 20"/>
          <p:cNvGrpSpPr/>
          <p:nvPr/>
        </p:nvGrpSpPr>
        <p:grpSpPr>
          <a:xfrm>
            <a:off x="3634228" y="3694670"/>
            <a:ext cx="520319" cy="520319"/>
            <a:chOff x="3342651" y="3507082"/>
            <a:chExt cx="520319" cy="520319"/>
          </a:xfrm>
        </p:grpSpPr>
        <p:sp>
          <p:nvSpPr>
            <p:cNvPr id="2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644" name="方程式" r:id="rId19" imgW="139680" imgH="139680" progId="Equation.3">
                    <p:embed/>
                  </p:oleObj>
                </mc:Choice>
                <mc:Fallback>
                  <p:oleObj name="方程式" r:id="rId19" imgW="139680" imgH="139680" progId="Equation.3">
                    <p:embed/>
                    <p:pic>
                      <p:nvPicPr>
                        <p:cNvPr id="0" name=""/>
                        <p:cNvPicPr>
                          <a:picLocks noChangeAspect="1" noChangeArrowheads="1"/>
                        </p:cNvPicPr>
                        <p:nvPr/>
                      </p:nvPicPr>
                      <p:blipFill>
                        <a:blip r:embed="rId20"/>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8" name="Object 12"/>
          <p:cNvGraphicFramePr>
            <a:graphicFrameLocks noChangeAspect="1"/>
          </p:cNvGraphicFramePr>
          <p:nvPr>
            <p:extLst>
              <p:ext uri="{D42A27DB-BD31-4B8C-83A1-F6EECF244321}">
                <p14:modId xmlns:p14="http://schemas.microsoft.com/office/powerpoint/2010/main" val="482882218"/>
              </p:ext>
            </p:extLst>
          </p:nvPr>
        </p:nvGraphicFramePr>
        <p:xfrm>
          <a:off x="3691924" y="5048521"/>
          <a:ext cx="354012" cy="488950"/>
        </p:xfrm>
        <a:graphic>
          <a:graphicData uri="http://schemas.openxmlformats.org/presentationml/2006/ole">
            <mc:AlternateContent xmlns:mc="http://schemas.openxmlformats.org/markup-compatibility/2006">
              <mc:Choice xmlns:v="urn:schemas-microsoft-com:vml" Requires="v">
                <p:oleObj spid="_x0000_s1645" name="方程式" r:id="rId21" imgW="126720" imgH="177480" progId="Equation.3">
                  <p:embed/>
                </p:oleObj>
              </mc:Choice>
              <mc:Fallback>
                <p:oleObj name="方程式" r:id="rId21" imgW="126720" imgH="177480" progId="Equation.3">
                  <p:embed/>
                  <p:pic>
                    <p:nvPicPr>
                      <p:cNvPr id="0" name=""/>
                      <p:cNvPicPr>
                        <a:picLocks noChangeAspect="1" noChangeArrowheads="1"/>
                      </p:cNvPicPr>
                      <p:nvPr/>
                    </p:nvPicPr>
                    <p:blipFill>
                      <a:blip r:embed="rId22"/>
                      <a:srcRect/>
                      <a:stretch>
                        <a:fillRect/>
                      </a:stretch>
                    </p:blipFill>
                    <p:spPr bwMode="auto">
                      <a:xfrm>
                        <a:off x="3691924" y="5048521"/>
                        <a:ext cx="354012" cy="488950"/>
                      </a:xfrm>
                      <a:prstGeom prst="rect">
                        <a:avLst/>
                      </a:prstGeom>
                      <a:noFill/>
                      <a:extLst/>
                    </p:spPr>
                  </p:pic>
                </p:oleObj>
              </mc:Fallback>
            </mc:AlternateContent>
          </a:graphicData>
        </a:graphic>
      </p:graphicFrame>
      <p:cxnSp>
        <p:nvCxnSpPr>
          <p:cNvPr id="29" name="直線單箭頭接點 24"/>
          <p:cNvCxnSpPr/>
          <p:nvPr/>
        </p:nvCxnSpPr>
        <p:spPr>
          <a:xfrm flipV="1">
            <a:off x="3885435" y="422543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3"/>
          <p:cNvSpPr txBox="1"/>
          <p:nvPr/>
        </p:nvSpPr>
        <p:spPr>
          <a:xfrm>
            <a:off x="3469919" y="555962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34" name="文字方塊 38"/>
          <p:cNvSpPr txBox="1"/>
          <p:nvPr/>
        </p:nvSpPr>
        <p:spPr>
          <a:xfrm>
            <a:off x="1635648" y="474369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Tree>
    <p:extLst>
      <p:ext uri="{BB962C8B-B14F-4D97-AF65-F5344CB8AC3E}">
        <p14:creationId xmlns:p14="http://schemas.microsoft.com/office/powerpoint/2010/main" val="134937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sp>
        <p:nvSpPr>
          <p:cNvPr id="4" name="Rectángulo 3"/>
          <p:cNvSpPr/>
          <p:nvPr/>
        </p:nvSpPr>
        <p:spPr>
          <a:xfrm>
            <a:off x="1763688" y="1124744"/>
            <a:ext cx="7776864" cy="646331"/>
          </a:xfrm>
          <a:prstGeom prst="rect">
            <a:avLst/>
          </a:prstGeom>
        </p:spPr>
        <p:txBody>
          <a:bodyPr wrap="square">
            <a:spAutoFit/>
          </a:bodyPr>
          <a:lstStyle/>
          <a:p>
            <a:r>
              <a:rPr lang="en-US" sz="3600" dirty="0">
                <a:solidFill>
                  <a:prstClr val="black"/>
                </a:solidFill>
              </a:rPr>
              <a:t>A</a:t>
            </a:r>
            <a:r>
              <a:rPr lang="en-US" sz="3600" dirty="0" smtClean="0">
                <a:solidFill>
                  <a:prstClr val="black"/>
                </a:solidFill>
              </a:rPr>
              <a:t> Linear </a:t>
            </a:r>
            <a:r>
              <a:rPr lang="en-US" sz="3600" b="1" dirty="0" smtClean="0">
                <a:solidFill>
                  <a:prstClr val="black"/>
                </a:solidFill>
              </a:rPr>
              <a:t>decision function</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1531469213"/>
              </p:ext>
            </p:extLst>
          </p:nvPr>
        </p:nvGraphicFramePr>
        <p:xfrm>
          <a:off x="1763688" y="2852936"/>
          <a:ext cx="5322888" cy="596900"/>
        </p:xfrm>
        <a:graphic>
          <a:graphicData uri="http://schemas.openxmlformats.org/presentationml/2006/ole">
            <mc:AlternateContent xmlns:mc="http://schemas.openxmlformats.org/markup-compatibility/2006">
              <mc:Choice xmlns:v="urn:schemas-microsoft-com:vml" Requires="v">
                <p:oleObj spid="_x0000_s6270" name="Ecuación" r:id="rId3" imgW="1917360" imgH="215640" progId="Equation.3">
                  <p:embed/>
                </p:oleObj>
              </mc:Choice>
              <mc:Fallback>
                <p:oleObj name="Ecuación" r:id="rId3" imgW="1917360" imgH="215640" progId="Equation.3">
                  <p:embed/>
                  <p:pic>
                    <p:nvPicPr>
                      <p:cNvPr id="0" name=""/>
                      <p:cNvPicPr>
                        <a:picLocks noChangeAspect="1" noChangeArrowheads="1"/>
                      </p:cNvPicPr>
                      <p:nvPr/>
                    </p:nvPicPr>
                    <p:blipFill>
                      <a:blip r:embed="rId4"/>
                      <a:srcRect/>
                      <a:stretch>
                        <a:fillRect/>
                      </a:stretch>
                    </p:blipFill>
                    <p:spPr bwMode="auto">
                      <a:xfrm>
                        <a:off x="1763688" y="2852936"/>
                        <a:ext cx="5322888" cy="596900"/>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2798114734"/>
              </p:ext>
            </p:extLst>
          </p:nvPr>
        </p:nvGraphicFramePr>
        <p:xfrm>
          <a:off x="3652838" y="4508500"/>
          <a:ext cx="1516062" cy="633413"/>
        </p:xfrm>
        <a:graphic>
          <a:graphicData uri="http://schemas.openxmlformats.org/presentationml/2006/ole">
            <mc:AlternateContent xmlns:mc="http://schemas.openxmlformats.org/markup-compatibility/2006">
              <mc:Choice xmlns:v="urn:schemas-microsoft-com:vml" Requires="v">
                <p:oleObj spid="_x0000_s6271" name="Ecuación" r:id="rId5" imgW="545760" imgH="228600" progId="Equation.3">
                  <p:embed/>
                </p:oleObj>
              </mc:Choice>
              <mc:Fallback>
                <p:oleObj name="Ecuación" r:id="rId5" imgW="545760" imgH="228600" progId="Equation.3">
                  <p:embed/>
                  <p:pic>
                    <p:nvPicPr>
                      <p:cNvPr id="0" name=""/>
                      <p:cNvPicPr>
                        <a:picLocks noChangeAspect="1" noChangeArrowheads="1"/>
                      </p:cNvPicPr>
                      <p:nvPr/>
                    </p:nvPicPr>
                    <p:blipFill>
                      <a:blip r:embed="rId6"/>
                      <a:srcRect/>
                      <a:stretch>
                        <a:fillRect/>
                      </a:stretch>
                    </p:blipFill>
                    <p:spPr bwMode="auto">
                      <a:xfrm>
                        <a:off x="3652838" y="4508500"/>
                        <a:ext cx="1516062" cy="633413"/>
                      </a:xfrm>
                      <a:prstGeom prst="rect">
                        <a:avLst/>
                      </a:prstGeom>
                      <a:noFill/>
                      <a:extLst/>
                    </p:spPr>
                  </p:pic>
                </p:oleObj>
              </mc:Fallback>
            </mc:AlternateContent>
          </a:graphicData>
        </a:graphic>
      </p:graphicFrame>
    </p:spTree>
    <p:extLst>
      <p:ext uri="{BB962C8B-B14F-4D97-AF65-F5344CB8AC3E}">
        <p14:creationId xmlns:p14="http://schemas.microsoft.com/office/powerpoint/2010/main" val="41505185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From linear classifiers TO Neural Networks</a:t>
            </a:r>
            <a:endParaRPr lang="en-US" sz="27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204864"/>
            <a:ext cx="619802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12"/>
          <p:cNvGraphicFramePr>
            <a:graphicFrameLocks noChangeAspect="1"/>
          </p:cNvGraphicFramePr>
          <p:nvPr>
            <p:extLst/>
          </p:nvPr>
        </p:nvGraphicFramePr>
        <p:xfrm>
          <a:off x="251520" y="3356992"/>
          <a:ext cx="495300" cy="630238"/>
        </p:xfrm>
        <a:graphic>
          <a:graphicData uri="http://schemas.openxmlformats.org/presentationml/2006/ole">
            <mc:AlternateContent xmlns:mc="http://schemas.openxmlformats.org/markup-compatibility/2006">
              <mc:Choice xmlns:v="urn:schemas-microsoft-com:vml" Requires="v">
                <p:oleObj spid="_x0000_s7284" name="Ecuación" r:id="rId4" imgW="177480" imgH="228600" progId="Equation.3">
                  <p:embed/>
                </p:oleObj>
              </mc:Choice>
              <mc:Fallback>
                <p:oleObj name="Ecuación" r:id="rId4" imgW="177480" imgH="228600" progId="Equation.3">
                  <p:embed/>
                  <p:pic>
                    <p:nvPicPr>
                      <p:cNvPr id="0" name=""/>
                      <p:cNvPicPr>
                        <a:picLocks noChangeAspect="1" noChangeArrowheads="1"/>
                      </p:cNvPicPr>
                      <p:nvPr/>
                    </p:nvPicPr>
                    <p:blipFill>
                      <a:blip r:embed="rId5"/>
                      <a:srcRect/>
                      <a:stretch>
                        <a:fillRect/>
                      </a:stretch>
                    </p:blipFill>
                    <p:spPr bwMode="auto">
                      <a:xfrm>
                        <a:off x="251520" y="3356992"/>
                        <a:ext cx="495300" cy="630238"/>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nvPr>
        </p:nvGraphicFramePr>
        <p:xfrm>
          <a:off x="4572000" y="6021288"/>
          <a:ext cx="495300" cy="630238"/>
        </p:xfrm>
        <a:graphic>
          <a:graphicData uri="http://schemas.openxmlformats.org/presentationml/2006/ole">
            <mc:AlternateContent xmlns:mc="http://schemas.openxmlformats.org/markup-compatibility/2006">
              <mc:Choice xmlns:v="urn:schemas-microsoft-com:vml" Requires="v">
                <p:oleObj spid="_x0000_s7285" name="Ecuación" r:id="rId6" imgW="177480" imgH="228600" progId="Equation.3">
                  <p:embed/>
                </p:oleObj>
              </mc:Choice>
              <mc:Fallback>
                <p:oleObj name="Ecuación" r:id="rId6" imgW="177480" imgH="228600" progId="Equation.3">
                  <p:embed/>
                  <p:pic>
                    <p:nvPicPr>
                      <p:cNvPr id="0" name=""/>
                      <p:cNvPicPr>
                        <a:picLocks noChangeAspect="1" noChangeArrowheads="1"/>
                      </p:cNvPicPr>
                      <p:nvPr/>
                    </p:nvPicPr>
                    <p:blipFill>
                      <a:blip r:embed="rId7"/>
                      <a:srcRect/>
                      <a:stretch>
                        <a:fillRect/>
                      </a:stretch>
                    </p:blipFill>
                    <p:spPr bwMode="auto">
                      <a:xfrm>
                        <a:off x="4572000" y="6021288"/>
                        <a:ext cx="495300" cy="630238"/>
                      </a:xfrm>
                      <a:prstGeom prst="rect">
                        <a:avLst/>
                      </a:prstGeom>
                      <a:noFill/>
                      <a:extLst/>
                    </p:spPr>
                  </p:pic>
                </p:oleObj>
              </mc:Fallback>
            </mc:AlternateContent>
          </a:graphicData>
        </a:graphic>
      </p:graphicFrame>
      <p:sp>
        <p:nvSpPr>
          <p:cNvPr id="6" name="Rectángulo 5"/>
          <p:cNvSpPr/>
          <p:nvPr/>
        </p:nvSpPr>
        <p:spPr>
          <a:xfrm>
            <a:off x="1403648" y="1196752"/>
            <a:ext cx="5616624" cy="646331"/>
          </a:xfrm>
          <a:prstGeom prst="rect">
            <a:avLst/>
          </a:prstGeom>
        </p:spPr>
        <p:txBody>
          <a:bodyPr wrap="square">
            <a:spAutoFit/>
          </a:bodyPr>
          <a:lstStyle/>
          <a:p>
            <a:r>
              <a:rPr lang="en-US" sz="3600" dirty="0" smtClean="0">
                <a:solidFill>
                  <a:prstClr val="black"/>
                </a:solidFill>
              </a:rPr>
              <a:t>Nonlinear </a:t>
            </a:r>
            <a:r>
              <a:rPr lang="en-US" sz="3600" b="1" dirty="0" smtClean="0">
                <a:solidFill>
                  <a:prstClr val="black"/>
                </a:solidFill>
              </a:rPr>
              <a:t>decision function?</a:t>
            </a:r>
            <a:endParaRPr lang="en-US" b="1" dirty="0"/>
          </a:p>
        </p:txBody>
      </p:sp>
      <mc:AlternateContent xmlns:mc="http://schemas.openxmlformats.org/markup-compatibility/2006" xmlns:a14="http://schemas.microsoft.com/office/drawing/2010/main">
        <mc:Choice Requires="a14">
          <p:sp>
            <p:nvSpPr>
              <p:cNvPr id="7" name="文字方塊 34"/>
              <p:cNvSpPr txBox="1"/>
              <p:nvPr/>
            </p:nvSpPr>
            <p:spPr>
              <a:xfrm>
                <a:off x="6660232" y="3429000"/>
                <a:ext cx="1636217"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s-E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7" name="文字方塊 34"/>
              <p:cNvSpPr txBox="1">
                <a:spLocks noRot="1" noChangeAspect="1" noMove="1" noResize="1" noEditPoints="1" noAdjustHandles="1" noChangeArrowheads="1" noChangeShapeType="1" noTextEdit="1"/>
              </p:cNvSpPr>
              <p:nvPr/>
            </p:nvSpPr>
            <p:spPr>
              <a:xfrm>
                <a:off x="6660232" y="3429000"/>
                <a:ext cx="1636217" cy="430887"/>
              </a:xfrm>
              <a:prstGeom prst="rect">
                <a:avLst/>
              </a:prstGeom>
              <a:blipFill rotWithShape="0">
                <a:blip r:embed="rId8"/>
                <a:stretch>
                  <a:fillRect/>
                </a:stretch>
              </a:blipFill>
            </p:spPr>
            <p:txBody>
              <a:bodyPr/>
              <a:lstStyle/>
              <a:p>
                <a:r>
                  <a:rPr lang="en-US">
                    <a:noFill/>
                  </a:rPr>
                  <a:t> </a:t>
                </a:r>
              </a:p>
            </p:txBody>
          </p:sp>
        </mc:Fallback>
      </mc:AlternateContent>
      <p:sp>
        <p:nvSpPr>
          <p:cNvPr id="13" name="文字方塊 34"/>
          <p:cNvSpPr txBox="1"/>
          <p:nvPr/>
        </p:nvSpPr>
        <p:spPr>
          <a:xfrm>
            <a:off x="2123728" y="3356992"/>
            <a:ext cx="1869101" cy="430887"/>
          </a:xfrm>
          <a:prstGeom prst="rect">
            <a:avLst/>
          </a:prstGeom>
          <a:solidFill>
            <a:schemeClr val="bg1"/>
          </a:solidFill>
        </p:spPr>
        <p:txBody>
          <a:bodyPr wrap="none" lIns="0" tIns="0" rIns="0" bIns="0" rtlCol="0">
            <a:spAutoFit/>
          </a:bodyPr>
          <a:lstStyle/>
          <a:p>
            <a:r>
              <a:rPr lang="en-US" altLang="zh-TW" sz="2800" dirty="0" smtClean="0">
                <a:ea typeface="Cambria Math" panose="02040503050406030204" pitchFamily="18" charset="0"/>
              </a:rPr>
              <a:t>No-driving=0</a:t>
            </a:r>
            <a:endParaRPr lang="zh-TW" altLang="en-US" sz="2800" dirty="0"/>
          </a:p>
        </p:txBody>
      </p:sp>
      <p:sp>
        <p:nvSpPr>
          <p:cNvPr id="14" name="文字方塊 34"/>
          <p:cNvSpPr txBox="1"/>
          <p:nvPr/>
        </p:nvSpPr>
        <p:spPr>
          <a:xfrm>
            <a:off x="4716016" y="4797152"/>
            <a:ext cx="1373774" cy="430887"/>
          </a:xfrm>
          <a:prstGeom prst="rect">
            <a:avLst/>
          </a:prstGeom>
          <a:solidFill>
            <a:schemeClr val="bg1"/>
          </a:solidFill>
        </p:spPr>
        <p:txBody>
          <a:bodyPr wrap="none" lIns="0" tIns="0" rIns="0" bIns="0" rtlCol="0">
            <a:spAutoFit/>
          </a:bodyPr>
          <a:lstStyle/>
          <a:p>
            <a:r>
              <a:rPr lang="es-ES" altLang="zh-TW" sz="2800" dirty="0" err="1" smtClean="0">
                <a:ea typeface="Cambria Math" panose="02040503050406030204" pitchFamily="18" charset="0"/>
              </a:rPr>
              <a:t>Driving</a:t>
            </a:r>
            <a:r>
              <a:rPr lang="es-ES" altLang="zh-TW" sz="2800" dirty="0" smtClean="0">
                <a:ea typeface="Cambria Math" panose="02040503050406030204" pitchFamily="18" charset="0"/>
              </a:rPr>
              <a:t>=1</a:t>
            </a:r>
            <a:endParaRPr lang="zh-TW" altLang="en-US" sz="2800" dirty="0"/>
          </a:p>
        </p:txBody>
      </p:sp>
      <p:sp>
        <p:nvSpPr>
          <p:cNvPr id="16" name="Forma libre 15"/>
          <p:cNvSpPr/>
          <p:nvPr/>
        </p:nvSpPr>
        <p:spPr>
          <a:xfrm>
            <a:off x="1916285" y="3883068"/>
            <a:ext cx="4747562" cy="1541369"/>
          </a:xfrm>
          <a:custGeom>
            <a:avLst/>
            <a:gdLst>
              <a:gd name="connsiteX0" fmla="*/ 4747562 w 4747562"/>
              <a:gd name="connsiteY0" fmla="*/ 0 h 1541369"/>
              <a:gd name="connsiteX1" fmla="*/ 4684931 w 4747562"/>
              <a:gd name="connsiteY1" fmla="*/ 37579 h 1541369"/>
              <a:gd name="connsiteX2" fmla="*/ 4659879 w 4747562"/>
              <a:gd name="connsiteY2" fmla="*/ 75157 h 1541369"/>
              <a:gd name="connsiteX3" fmla="*/ 4622301 w 4747562"/>
              <a:gd name="connsiteY3" fmla="*/ 87683 h 1541369"/>
              <a:gd name="connsiteX4" fmla="*/ 4584723 w 4747562"/>
              <a:gd name="connsiteY4" fmla="*/ 112735 h 1541369"/>
              <a:gd name="connsiteX5" fmla="*/ 4509567 w 4747562"/>
              <a:gd name="connsiteY5" fmla="*/ 175365 h 1541369"/>
              <a:gd name="connsiteX6" fmla="*/ 4471989 w 4747562"/>
              <a:gd name="connsiteY6" fmla="*/ 187891 h 1541369"/>
              <a:gd name="connsiteX7" fmla="*/ 4434411 w 4747562"/>
              <a:gd name="connsiteY7" fmla="*/ 212943 h 1541369"/>
              <a:gd name="connsiteX8" fmla="*/ 4384307 w 4747562"/>
              <a:gd name="connsiteY8" fmla="*/ 250521 h 1541369"/>
              <a:gd name="connsiteX9" fmla="*/ 4309151 w 4747562"/>
              <a:gd name="connsiteY9" fmla="*/ 275573 h 1541369"/>
              <a:gd name="connsiteX10" fmla="*/ 4271573 w 4747562"/>
              <a:gd name="connsiteY10" fmla="*/ 300625 h 1541369"/>
              <a:gd name="connsiteX11" fmla="*/ 4233994 w 4747562"/>
              <a:gd name="connsiteY11" fmla="*/ 313151 h 1541369"/>
              <a:gd name="connsiteX12" fmla="*/ 4133786 w 4747562"/>
              <a:gd name="connsiteY12" fmla="*/ 338203 h 1541369"/>
              <a:gd name="connsiteX13" fmla="*/ 4058630 w 4747562"/>
              <a:gd name="connsiteY13" fmla="*/ 363255 h 1541369"/>
              <a:gd name="connsiteX14" fmla="*/ 4021052 w 4747562"/>
              <a:gd name="connsiteY14" fmla="*/ 375781 h 1541369"/>
              <a:gd name="connsiteX15" fmla="*/ 3970948 w 4747562"/>
              <a:gd name="connsiteY15" fmla="*/ 400833 h 1541369"/>
              <a:gd name="connsiteX16" fmla="*/ 3908318 w 4747562"/>
              <a:gd name="connsiteY16" fmla="*/ 413359 h 1541369"/>
              <a:gd name="connsiteX17" fmla="*/ 3870740 w 4747562"/>
              <a:gd name="connsiteY17" fmla="*/ 425885 h 1541369"/>
              <a:gd name="connsiteX18" fmla="*/ 3808110 w 4747562"/>
              <a:gd name="connsiteY18" fmla="*/ 438411 h 1541369"/>
              <a:gd name="connsiteX19" fmla="*/ 3758005 w 4747562"/>
              <a:gd name="connsiteY19" fmla="*/ 463464 h 1541369"/>
              <a:gd name="connsiteX20" fmla="*/ 3682849 w 4747562"/>
              <a:gd name="connsiteY20" fmla="*/ 475990 h 1541369"/>
              <a:gd name="connsiteX21" fmla="*/ 3645271 w 4747562"/>
              <a:gd name="connsiteY21" fmla="*/ 488516 h 1541369"/>
              <a:gd name="connsiteX22" fmla="*/ 3595167 w 4747562"/>
              <a:gd name="connsiteY22" fmla="*/ 501042 h 1541369"/>
              <a:gd name="connsiteX23" fmla="*/ 3520011 w 4747562"/>
              <a:gd name="connsiteY23" fmla="*/ 526094 h 1541369"/>
              <a:gd name="connsiteX24" fmla="*/ 3482433 w 4747562"/>
              <a:gd name="connsiteY24" fmla="*/ 551146 h 1541369"/>
              <a:gd name="connsiteX25" fmla="*/ 3407277 w 4747562"/>
              <a:gd name="connsiteY25" fmla="*/ 563672 h 1541369"/>
              <a:gd name="connsiteX26" fmla="*/ 3369699 w 4747562"/>
              <a:gd name="connsiteY26" fmla="*/ 576198 h 1541369"/>
              <a:gd name="connsiteX27" fmla="*/ 3294542 w 4747562"/>
              <a:gd name="connsiteY27" fmla="*/ 588724 h 1541369"/>
              <a:gd name="connsiteX28" fmla="*/ 3244438 w 4747562"/>
              <a:gd name="connsiteY28" fmla="*/ 601250 h 1541369"/>
              <a:gd name="connsiteX29" fmla="*/ 3131704 w 4747562"/>
              <a:gd name="connsiteY29" fmla="*/ 613776 h 1541369"/>
              <a:gd name="connsiteX30" fmla="*/ 3044022 w 4747562"/>
              <a:gd name="connsiteY30" fmla="*/ 626302 h 1541369"/>
              <a:gd name="connsiteX31" fmla="*/ 2906236 w 4747562"/>
              <a:gd name="connsiteY31" fmla="*/ 651354 h 1541369"/>
              <a:gd name="connsiteX32" fmla="*/ 2818553 w 4747562"/>
              <a:gd name="connsiteY32" fmla="*/ 676406 h 1541369"/>
              <a:gd name="connsiteX33" fmla="*/ 2718345 w 4747562"/>
              <a:gd name="connsiteY33" fmla="*/ 701458 h 1541369"/>
              <a:gd name="connsiteX34" fmla="*/ 2643189 w 4747562"/>
              <a:gd name="connsiteY34" fmla="*/ 713984 h 1541369"/>
              <a:gd name="connsiteX35" fmla="*/ 2530455 w 4747562"/>
              <a:gd name="connsiteY35" fmla="*/ 739036 h 1541369"/>
              <a:gd name="connsiteX36" fmla="*/ 2405194 w 4747562"/>
              <a:gd name="connsiteY36" fmla="*/ 751562 h 1541369"/>
              <a:gd name="connsiteX37" fmla="*/ 2355090 w 4747562"/>
              <a:gd name="connsiteY37" fmla="*/ 764088 h 1541369"/>
              <a:gd name="connsiteX38" fmla="*/ 1954257 w 4747562"/>
              <a:gd name="connsiteY38" fmla="*/ 789140 h 1541369"/>
              <a:gd name="connsiteX39" fmla="*/ 1528373 w 4747562"/>
              <a:gd name="connsiteY39" fmla="*/ 776614 h 1541369"/>
              <a:gd name="connsiteX40" fmla="*/ 1478268 w 4747562"/>
              <a:gd name="connsiteY40" fmla="*/ 764088 h 1541369"/>
              <a:gd name="connsiteX41" fmla="*/ 1327956 w 4747562"/>
              <a:gd name="connsiteY41" fmla="*/ 751562 h 1541369"/>
              <a:gd name="connsiteX42" fmla="*/ 1265326 w 4747562"/>
              <a:gd name="connsiteY42" fmla="*/ 739036 h 1541369"/>
              <a:gd name="connsiteX43" fmla="*/ 1177644 w 4747562"/>
              <a:gd name="connsiteY43" fmla="*/ 726510 h 1541369"/>
              <a:gd name="connsiteX44" fmla="*/ 1064910 w 4747562"/>
              <a:gd name="connsiteY44" fmla="*/ 676406 h 1541369"/>
              <a:gd name="connsiteX45" fmla="*/ 1014805 w 4747562"/>
              <a:gd name="connsiteY45" fmla="*/ 663880 h 1541369"/>
              <a:gd name="connsiteX46" fmla="*/ 939649 w 4747562"/>
              <a:gd name="connsiteY46" fmla="*/ 638828 h 1541369"/>
              <a:gd name="connsiteX47" fmla="*/ 877019 w 4747562"/>
              <a:gd name="connsiteY47" fmla="*/ 626302 h 1541369"/>
              <a:gd name="connsiteX48" fmla="*/ 801863 w 4747562"/>
              <a:gd name="connsiteY48" fmla="*/ 601250 h 1541369"/>
              <a:gd name="connsiteX49" fmla="*/ 751759 w 4747562"/>
              <a:gd name="connsiteY49" fmla="*/ 588724 h 1541369"/>
              <a:gd name="connsiteX50" fmla="*/ 639025 w 4747562"/>
              <a:gd name="connsiteY50" fmla="*/ 538620 h 1541369"/>
              <a:gd name="connsiteX51" fmla="*/ 538816 w 4747562"/>
              <a:gd name="connsiteY51" fmla="*/ 513568 h 1541369"/>
              <a:gd name="connsiteX52" fmla="*/ 501238 w 4747562"/>
              <a:gd name="connsiteY52" fmla="*/ 488516 h 1541369"/>
              <a:gd name="connsiteX53" fmla="*/ 250718 w 4747562"/>
              <a:gd name="connsiteY53" fmla="*/ 488516 h 1541369"/>
              <a:gd name="connsiteX54" fmla="*/ 112931 w 4747562"/>
              <a:gd name="connsiteY54" fmla="*/ 526094 h 1541369"/>
              <a:gd name="connsiteX55" fmla="*/ 62827 w 4747562"/>
              <a:gd name="connsiteY55" fmla="*/ 538620 h 1541369"/>
              <a:gd name="connsiteX56" fmla="*/ 25249 w 4747562"/>
              <a:gd name="connsiteY56" fmla="*/ 551146 h 1541369"/>
              <a:gd name="connsiteX57" fmla="*/ 197 w 4747562"/>
              <a:gd name="connsiteY57" fmla="*/ 588724 h 1541369"/>
              <a:gd name="connsiteX58" fmla="*/ 25249 w 4747562"/>
              <a:gd name="connsiteY58" fmla="*/ 713984 h 1541369"/>
              <a:gd name="connsiteX59" fmla="*/ 50301 w 4747562"/>
              <a:gd name="connsiteY59" fmla="*/ 751562 h 1541369"/>
              <a:gd name="connsiteX60" fmla="*/ 163036 w 4747562"/>
              <a:gd name="connsiteY60" fmla="*/ 814192 h 1541369"/>
              <a:gd name="connsiteX61" fmla="*/ 200614 w 4747562"/>
              <a:gd name="connsiteY61" fmla="*/ 839244 h 1541369"/>
              <a:gd name="connsiteX62" fmla="*/ 213140 w 4747562"/>
              <a:gd name="connsiteY62" fmla="*/ 876822 h 1541369"/>
              <a:gd name="connsiteX63" fmla="*/ 238192 w 4747562"/>
              <a:gd name="connsiteY63" fmla="*/ 1114817 h 1541369"/>
              <a:gd name="connsiteX64" fmla="*/ 288296 w 4747562"/>
              <a:gd name="connsiteY64" fmla="*/ 1227551 h 1541369"/>
              <a:gd name="connsiteX65" fmla="*/ 363452 w 4747562"/>
              <a:gd name="connsiteY65" fmla="*/ 1277655 h 1541369"/>
              <a:gd name="connsiteX66" fmla="*/ 401030 w 4747562"/>
              <a:gd name="connsiteY66" fmla="*/ 1302707 h 1541369"/>
              <a:gd name="connsiteX67" fmla="*/ 538816 w 4747562"/>
              <a:gd name="connsiteY67" fmla="*/ 1327759 h 1541369"/>
              <a:gd name="connsiteX68" fmla="*/ 714181 w 4747562"/>
              <a:gd name="connsiteY68" fmla="*/ 1315233 h 1541369"/>
              <a:gd name="connsiteX69" fmla="*/ 851967 w 4747562"/>
              <a:gd name="connsiteY69" fmla="*/ 1277655 h 1541369"/>
              <a:gd name="connsiteX70" fmla="*/ 927123 w 4747562"/>
              <a:gd name="connsiteY70" fmla="*/ 1265129 h 1541369"/>
              <a:gd name="connsiteX71" fmla="*/ 1227748 w 4747562"/>
              <a:gd name="connsiteY71" fmla="*/ 1277655 h 1541369"/>
              <a:gd name="connsiteX72" fmla="*/ 1265326 w 4747562"/>
              <a:gd name="connsiteY72" fmla="*/ 1290181 h 1541369"/>
              <a:gd name="connsiteX73" fmla="*/ 1315430 w 4747562"/>
              <a:gd name="connsiteY73" fmla="*/ 1302707 h 1541369"/>
              <a:gd name="connsiteX74" fmla="*/ 1353008 w 4747562"/>
              <a:gd name="connsiteY74" fmla="*/ 1315233 h 1541369"/>
              <a:gd name="connsiteX75" fmla="*/ 1428164 w 4747562"/>
              <a:gd name="connsiteY75" fmla="*/ 1365337 h 1541369"/>
              <a:gd name="connsiteX76" fmla="*/ 1503320 w 4747562"/>
              <a:gd name="connsiteY76" fmla="*/ 1402916 h 1541369"/>
              <a:gd name="connsiteX77" fmla="*/ 1653633 w 4747562"/>
              <a:gd name="connsiteY77" fmla="*/ 1440494 h 1541369"/>
              <a:gd name="connsiteX78" fmla="*/ 1691211 w 4747562"/>
              <a:gd name="connsiteY78" fmla="*/ 1453020 h 1541369"/>
              <a:gd name="connsiteX79" fmla="*/ 2004362 w 4747562"/>
              <a:gd name="connsiteY79" fmla="*/ 1478072 h 1541369"/>
              <a:gd name="connsiteX80" fmla="*/ 2956340 w 4747562"/>
              <a:gd name="connsiteY80" fmla="*/ 1503124 h 1541369"/>
              <a:gd name="connsiteX81" fmla="*/ 3231912 w 4747562"/>
              <a:gd name="connsiteY81" fmla="*/ 1528176 h 1541369"/>
              <a:gd name="connsiteX82" fmla="*/ 3432329 w 4747562"/>
              <a:gd name="connsiteY82" fmla="*/ 1540702 h 1541369"/>
              <a:gd name="connsiteX83" fmla="*/ 3545063 w 4747562"/>
              <a:gd name="connsiteY83" fmla="*/ 1540702 h 154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747562" h="1541369">
                <a:moveTo>
                  <a:pt x="4747562" y="0"/>
                </a:moveTo>
                <a:cubicBezTo>
                  <a:pt x="4726685" y="12526"/>
                  <a:pt x="4703416" y="21734"/>
                  <a:pt x="4684931" y="37579"/>
                </a:cubicBezTo>
                <a:cubicBezTo>
                  <a:pt x="4673501" y="47376"/>
                  <a:pt x="4671634" y="65753"/>
                  <a:pt x="4659879" y="75157"/>
                </a:cubicBezTo>
                <a:cubicBezTo>
                  <a:pt x="4649569" y="83405"/>
                  <a:pt x="4634111" y="81778"/>
                  <a:pt x="4622301" y="87683"/>
                </a:cubicBezTo>
                <a:cubicBezTo>
                  <a:pt x="4608836" y="94416"/>
                  <a:pt x="4596288" y="103097"/>
                  <a:pt x="4584723" y="112735"/>
                </a:cubicBezTo>
                <a:cubicBezTo>
                  <a:pt x="4543169" y="147363"/>
                  <a:pt x="4556217" y="152040"/>
                  <a:pt x="4509567" y="175365"/>
                </a:cubicBezTo>
                <a:cubicBezTo>
                  <a:pt x="4497757" y="181270"/>
                  <a:pt x="4483799" y="181986"/>
                  <a:pt x="4471989" y="187891"/>
                </a:cubicBezTo>
                <a:cubicBezTo>
                  <a:pt x="4458524" y="194624"/>
                  <a:pt x="4446661" y="204193"/>
                  <a:pt x="4434411" y="212943"/>
                </a:cubicBezTo>
                <a:cubicBezTo>
                  <a:pt x="4417423" y="225077"/>
                  <a:pt x="4402980" y="241185"/>
                  <a:pt x="4384307" y="250521"/>
                </a:cubicBezTo>
                <a:cubicBezTo>
                  <a:pt x="4360688" y="262331"/>
                  <a:pt x="4331123" y="260925"/>
                  <a:pt x="4309151" y="275573"/>
                </a:cubicBezTo>
                <a:cubicBezTo>
                  <a:pt x="4296625" y="283924"/>
                  <a:pt x="4285038" y="293893"/>
                  <a:pt x="4271573" y="300625"/>
                </a:cubicBezTo>
                <a:cubicBezTo>
                  <a:pt x="4259763" y="306530"/>
                  <a:pt x="4246733" y="309677"/>
                  <a:pt x="4233994" y="313151"/>
                </a:cubicBezTo>
                <a:cubicBezTo>
                  <a:pt x="4200777" y="322210"/>
                  <a:pt x="4166450" y="327315"/>
                  <a:pt x="4133786" y="338203"/>
                </a:cubicBezTo>
                <a:lnTo>
                  <a:pt x="4058630" y="363255"/>
                </a:lnTo>
                <a:cubicBezTo>
                  <a:pt x="4046104" y="367430"/>
                  <a:pt x="4032862" y="369876"/>
                  <a:pt x="4021052" y="375781"/>
                </a:cubicBezTo>
                <a:cubicBezTo>
                  <a:pt x="4004351" y="384132"/>
                  <a:pt x="3988662" y="394928"/>
                  <a:pt x="3970948" y="400833"/>
                </a:cubicBezTo>
                <a:cubicBezTo>
                  <a:pt x="3950750" y="407566"/>
                  <a:pt x="3928972" y="408195"/>
                  <a:pt x="3908318" y="413359"/>
                </a:cubicBezTo>
                <a:cubicBezTo>
                  <a:pt x="3895509" y="416561"/>
                  <a:pt x="3883549" y="422683"/>
                  <a:pt x="3870740" y="425885"/>
                </a:cubicBezTo>
                <a:cubicBezTo>
                  <a:pt x="3850086" y="431049"/>
                  <a:pt x="3828987" y="434236"/>
                  <a:pt x="3808110" y="438411"/>
                </a:cubicBezTo>
                <a:cubicBezTo>
                  <a:pt x="3791408" y="446762"/>
                  <a:pt x="3775891" y="458098"/>
                  <a:pt x="3758005" y="463464"/>
                </a:cubicBezTo>
                <a:cubicBezTo>
                  <a:pt x="3733679" y="470762"/>
                  <a:pt x="3707642" y="470480"/>
                  <a:pt x="3682849" y="475990"/>
                </a:cubicBezTo>
                <a:cubicBezTo>
                  <a:pt x="3669960" y="478854"/>
                  <a:pt x="3657967" y="484889"/>
                  <a:pt x="3645271" y="488516"/>
                </a:cubicBezTo>
                <a:cubicBezTo>
                  <a:pt x="3628718" y="493245"/>
                  <a:pt x="3611656" y="496095"/>
                  <a:pt x="3595167" y="501042"/>
                </a:cubicBezTo>
                <a:cubicBezTo>
                  <a:pt x="3569874" y="508630"/>
                  <a:pt x="3541983" y="511446"/>
                  <a:pt x="3520011" y="526094"/>
                </a:cubicBezTo>
                <a:cubicBezTo>
                  <a:pt x="3507485" y="534445"/>
                  <a:pt x="3496715" y="546385"/>
                  <a:pt x="3482433" y="551146"/>
                </a:cubicBezTo>
                <a:cubicBezTo>
                  <a:pt x="3458339" y="559177"/>
                  <a:pt x="3432070" y="558162"/>
                  <a:pt x="3407277" y="563672"/>
                </a:cubicBezTo>
                <a:cubicBezTo>
                  <a:pt x="3394388" y="566536"/>
                  <a:pt x="3382588" y="573334"/>
                  <a:pt x="3369699" y="576198"/>
                </a:cubicBezTo>
                <a:cubicBezTo>
                  <a:pt x="3344906" y="581708"/>
                  <a:pt x="3319447" y="583743"/>
                  <a:pt x="3294542" y="588724"/>
                </a:cubicBezTo>
                <a:cubicBezTo>
                  <a:pt x="3277661" y="592100"/>
                  <a:pt x="3261453" y="598632"/>
                  <a:pt x="3244438" y="601250"/>
                </a:cubicBezTo>
                <a:cubicBezTo>
                  <a:pt x="3207068" y="606999"/>
                  <a:pt x="3169221" y="609086"/>
                  <a:pt x="3131704" y="613776"/>
                </a:cubicBezTo>
                <a:cubicBezTo>
                  <a:pt x="3102408" y="617438"/>
                  <a:pt x="3073249" y="622127"/>
                  <a:pt x="3044022" y="626302"/>
                </a:cubicBezTo>
                <a:cubicBezTo>
                  <a:pt x="2963398" y="653177"/>
                  <a:pt x="3047872" y="627748"/>
                  <a:pt x="2906236" y="651354"/>
                </a:cubicBezTo>
                <a:cubicBezTo>
                  <a:pt x="2852585" y="660296"/>
                  <a:pt x="2865358" y="663641"/>
                  <a:pt x="2818553" y="676406"/>
                </a:cubicBezTo>
                <a:cubicBezTo>
                  <a:pt x="2785336" y="685465"/>
                  <a:pt x="2752307" y="695798"/>
                  <a:pt x="2718345" y="701458"/>
                </a:cubicBezTo>
                <a:cubicBezTo>
                  <a:pt x="2693293" y="705633"/>
                  <a:pt x="2668093" y="709003"/>
                  <a:pt x="2643189" y="713984"/>
                </a:cubicBezTo>
                <a:cubicBezTo>
                  <a:pt x="2583656" y="725891"/>
                  <a:pt x="2596084" y="730285"/>
                  <a:pt x="2530455" y="739036"/>
                </a:cubicBezTo>
                <a:cubicBezTo>
                  <a:pt x="2488861" y="744582"/>
                  <a:pt x="2446948" y="747387"/>
                  <a:pt x="2405194" y="751562"/>
                </a:cubicBezTo>
                <a:cubicBezTo>
                  <a:pt x="2388493" y="755737"/>
                  <a:pt x="2372132" y="761653"/>
                  <a:pt x="2355090" y="764088"/>
                </a:cubicBezTo>
                <a:cubicBezTo>
                  <a:pt x="2233706" y="781429"/>
                  <a:pt x="2062754" y="784208"/>
                  <a:pt x="1954257" y="789140"/>
                </a:cubicBezTo>
                <a:cubicBezTo>
                  <a:pt x="1812296" y="784965"/>
                  <a:pt x="1670199" y="784079"/>
                  <a:pt x="1528373" y="776614"/>
                </a:cubicBezTo>
                <a:cubicBezTo>
                  <a:pt x="1511181" y="775709"/>
                  <a:pt x="1495351" y="766223"/>
                  <a:pt x="1478268" y="764088"/>
                </a:cubicBezTo>
                <a:cubicBezTo>
                  <a:pt x="1428379" y="757852"/>
                  <a:pt x="1378060" y="755737"/>
                  <a:pt x="1327956" y="751562"/>
                </a:cubicBezTo>
                <a:cubicBezTo>
                  <a:pt x="1307079" y="747387"/>
                  <a:pt x="1286326" y="742536"/>
                  <a:pt x="1265326" y="739036"/>
                </a:cubicBezTo>
                <a:cubicBezTo>
                  <a:pt x="1236204" y="734182"/>
                  <a:pt x="1206412" y="733149"/>
                  <a:pt x="1177644" y="726510"/>
                </a:cubicBezTo>
                <a:cubicBezTo>
                  <a:pt x="1008841" y="687555"/>
                  <a:pt x="1169705" y="721318"/>
                  <a:pt x="1064910" y="676406"/>
                </a:cubicBezTo>
                <a:cubicBezTo>
                  <a:pt x="1049086" y="669624"/>
                  <a:pt x="1031295" y="668827"/>
                  <a:pt x="1014805" y="663880"/>
                </a:cubicBezTo>
                <a:cubicBezTo>
                  <a:pt x="989512" y="656292"/>
                  <a:pt x="965543" y="644007"/>
                  <a:pt x="939649" y="638828"/>
                </a:cubicBezTo>
                <a:cubicBezTo>
                  <a:pt x="918772" y="634653"/>
                  <a:pt x="897559" y="631904"/>
                  <a:pt x="877019" y="626302"/>
                </a:cubicBezTo>
                <a:cubicBezTo>
                  <a:pt x="851542" y="619354"/>
                  <a:pt x="827482" y="607655"/>
                  <a:pt x="801863" y="601250"/>
                </a:cubicBezTo>
                <a:lnTo>
                  <a:pt x="751759" y="588724"/>
                </a:lnTo>
                <a:cubicBezTo>
                  <a:pt x="702407" y="555822"/>
                  <a:pt x="710575" y="556507"/>
                  <a:pt x="639025" y="538620"/>
                </a:cubicBezTo>
                <a:lnTo>
                  <a:pt x="538816" y="513568"/>
                </a:lnTo>
                <a:cubicBezTo>
                  <a:pt x="526290" y="505217"/>
                  <a:pt x="515334" y="493802"/>
                  <a:pt x="501238" y="488516"/>
                </a:cubicBezTo>
                <a:cubicBezTo>
                  <a:pt x="426261" y="460400"/>
                  <a:pt x="314786" y="484245"/>
                  <a:pt x="250718" y="488516"/>
                </a:cubicBezTo>
                <a:cubicBezTo>
                  <a:pt x="180475" y="511930"/>
                  <a:pt x="225950" y="497839"/>
                  <a:pt x="112931" y="526094"/>
                </a:cubicBezTo>
                <a:cubicBezTo>
                  <a:pt x="96230" y="530269"/>
                  <a:pt x="79159" y="533176"/>
                  <a:pt x="62827" y="538620"/>
                </a:cubicBezTo>
                <a:lnTo>
                  <a:pt x="25249" y="551146"/>
                </a:lnTo>
                <a:cubicBezTo>
                  <a:pt x="16898" y="563672"/>
                  <a:pt x="1695" y="573744"/>
                  <a:pt x="197" y="588724"/>
                </a:cubicBezTo>
                <a:cubicBezTo>
                  <a:pt x="-1726" y="607958"/>
                  <a:pt x="10684" y="684853"/>
                  <a:pt x="25249" y="713984"/>
                </a:cubicBezTo>
                <a:cubicBezTo>
                  <a:pt x="31982" y="727449"/>
                  <a:pt x="38971" y="741649"/>
                  <a:pt x="50301" y="751562"/>
                </a:cubicBezTo>
                <a:cubicBezTo>
                  <a:pt x="103312" y="797947"/>
                  <a:pt x="111423" y="796988"/>
                  <a:pt x="163036" y="814192"/>
                </a:cubicBezTo>
                <a:cubicBezTo>
                  <a:pt x="175562" y="822543"/>
                  <a:pt x="191210" y="827489"/>
                  <a:pt x="200614" y="839244"/>
                </a:cubicBezTo>
                <a:cubicBezTo>
                  <a:pt x="208862" y="849554"/>
                  <a:pt x="211132" y="863772"/>
                  <a:pt x="213140" y="876822"/>
                </a:cubicBezTo>
                <a:cubicBezTo>
                  <a:pt x="216649" y="899630"/>
                  <a:pt x="232547" y="1086590"/>
                  <a:pt x="238192" y="1114817"/>
                </a:cubicBezTo>
                <a:cubicBezTo>
                  <a:pt x="242999" y="1138851"/>
                  <a:pt x="262852" y="1205287"/>
                  <a:pt x="288296" y="1227551"/>
                </a:cubicBezTo>
                <a:cubicBezTo>
                  <a:pt x="310955" y="1247378"/>
                  <a:pt x="338400" y="1260954"/>
                  <a:pt x="363452" y="1277655"/>
                </a:cubicBezTo>
                <a:cubicBezTo>
                  <a:pt x="375978" y="1286006"/>
                  <a:pt x="386425" y="1299056"/>
                  <a:pt x="401030" y="1302707"/>
                </a:cubicBezTo>
                <a:cubicBezTo>
                  <a:pt x="479777" y="1322394"/>
                  <a:pt x="434092" y="1312798"/>
                  <a:pt x="538816" y="1327759"/>
                </a:cubicBezTo>
                <a:cubicBezTo>
                  <a:pt x="597271" y="1323584"/>
                  <a:pt x="655899" y="1321368"/>
                  <a:pt x="714181" y="1315233"/>
                </a:cubicBezTo>
                <a:cubicBezTo>
                  <a:pt x="874789" y="1298327"/>
                  <a:pt x="667205" y="1308449"/>
                  <a:pt x="851967" y="1277655"/>
                </a:cubicBezTo>
                <a:lnTo>
                  <a:pt x="927123" y="1265129"/>
                </a:lnTo>
                <a:cubicBezTo>
                  <a:pt x="1027331" y="1269304"/>
                  <a:pt x="1127727" y="1270246"/>
                  <a:pt x="1227748" y="1277655"/>
                </a:cubicBezTo>
                <a:cubicBezTo>
                  <a:pt x="1240915" y="1278630"/>
                  <a:pt x="1252630" y="1286554"/>
                  <a:pt x="1265326" y="1290181"/>
                </a:cubicBezTo>
                <a:cubicBezTo>
                  <a:pt x="1281879" y="1294910"/>
                  <a:pt x="1298877" y="1297978"/>
                  <a:pt x="1315430" y="1302707"/>
                </a:cubicBezTo>
                <a:cubicBezTo>
                  <a:pt x="1328126" y="1306334"/>
                  <a:pt x="1341466" y="1308821"/>
                  <a:pt x="1353008" y="1315233"/>
                </a:cubicBezTo>
                <a:cubicBezTo>
                  <a:pt x="1379328" y="1329855"/>
                  <a:pt x="1399601" y="1355815"/>
                  <a:pt x="1428164" y="1365337"/>
                </a:cubicBezTo>
                <a:cubicBezTo>
                  <a:pt x="1565236" y="1411031"/>
                  <a:pt x="1357599" y="1338152"/>
                  <a:pt x="1503320" y="1402916"/>
                </a:cubicBezTo>
                <a:cubicBezTo>
                  <a:pt x="1579252" y="1436663"/>
                  <a:pt x="1574856" y="1422988"/>
                  <a:pt x="1653633" y="1440494"/>
                </a:cubicBezTo>
                <a:cubicBezTo>
                  <a:pt x="1666522" y="1443358"/>
                  <a:pt x="1678161" y="1451012"/>
                  <a:pt x="1691211" y="1453020"/>
                </a:cubicBezTo>
                <a:cubicBezTo>
                  <a:pt x="1759278" y="1463492"/>
                  <a:pt x="1953586" y="1475170"/>
                  <a:pt x="2004362" y="1478072"/>
                </a:cubicBezTo>
                <a:cubicBezTo>
                  <a:pt x="2400433" y="1500705"/>
                  <a:pt x="2417456" y="1493501"/>
                  <a:pt x="2956340" y="1503124"/>
                </a:cubicBezTo>
                <a:cubicBezTo>
                  <a:pt x="3064815" y="1513972"/>
                  <a:pt x="3119838" y="1520171"/>
                  <a:pt x="3231912" y="1528176"/>
                </a:cubicBezTo>
                <a:cubicBezTo>
                  <a:pt x="3298678" y="1532945"/>
                  <a:pt x="3365446" y="1538027"/>
                  <a:pt x="3432329" y="1540702"/>
                </a:cubicBezTo>
                <a:cubicBezTo>
                  <a:pt x="3469877" y="1542204"/>
                  <a:pt x="3507485" y="1540702"/>
                  <a:pt x="3545063" y="1540702"/>
                </a:cubicBezTo>
              </a:path>
            </a:pathLst>
          </a:custGeom>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304995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87624" y="476672"/>
            <a:ext cx="7776864" cy="646331"/>
          </a:xfrm>
          <a:prstGeom prst="rect">
            <a:avLst/>
          </a:prstGeom>
        </p:spPr>
        <p:txBody>
          <a:bodyPr wrap="square">
            <a:spAutoFit/>
          </a:bodyPr>
          <a:lstStyle/>
          <a:p>
            <a:r>
              <a:rPr lang="en-US" sz="3600" b="1" dirty="0" smtClean="0">
                <a:solidFill>
                  <a:prstClr val="black"/>
                </a:solidFill>
              </a:rPr>
              <a:t>Non-linear</a:t>
            </a:r>
            <a:r>
              <a:rPr lang="en-US" sz="3600" dirty="0" smtClean="0">
                <a:solidFill>
                  <a:prstClr val="black"/>
                </a:solidFill>
              </a:rPr>
              <a:t> </a:t>
            </a:r>
            <a:r>
              <a:rPr lang="en-US" sz="3600" b="1" dirty="0" smtClean="0">
                <a:solidFill>
                  <a:prstClr val="black"/>
                </a:solidFill>
              </a:rPr>
              <a:t>decision functions</a:t>
            </a:r>
            <a:endParaRPr lang="en-US" b="1" dirty="0"/>
          </a:p>
        </p:txBody>
      </p:sp>
      <p:graphicFrame>
        <p:nvGraphicFramePr>
          <p:cNvPr id="6" name="Object 12"/>
          <p:cNvGraphicFramePr>
            <a:graphicFrameLocks noChangeAspect="1"/>
          </p:cNvGraphicFramePr>
          <p:nvPr>
            <p:extLst>
              <p:ext uri="{D42A27DB-BD31-4B8C-83A1-F6EECF244321}">
                <p14:modId xmlns:p14="http://schemas.microsoft.com/office/powerpoint/2010/main" val="322164857"/>
              </p:ext>
            </p:extLst>
          </p:nvPr>
        </p:nvGraphicFramePr>
        <p:xfrm>
          <a:off x="539552" y="1340768"/>
          <a:ext cx="6840538" cy="703263"/>
        </p:xfrm>
        <a:graphic>
          <a:graphicData uri="http://schemas.openxmlformats.org/presentationml/2006/ole">
            <mc:AlternateContent xmlns:mc="http://schemas.openxmlformats.org/markup-compatibility/2006">
              <mc:Choice xmlns:v="urn:schemas-microsoft-com:vml" Requires="v">
                <p:oleObj spid="_x0000_s9388" name="Ecuación" r:id="rId3" imgW="2463480" imgH="253800" progId="Equation.3">
                  <p:embed/>
                </p:oleObj>
              </mc:Choice>
              <mc:Fallback>
                <p:oleObj name="Ecuación" r:id="rId3" imgW="2463480" imgH="253800" progId="Equation.3">
                  <p:embed/>
                  <p:pic>
                    <p:nvPicPr>
                      <p:cNvPr id="0" name=""/>
                      <p:cNvPicPr>
                        <a:picLocks noChangeAspect="1" noChangeArrowheads="1"/>
                      </p:cNvPicPr>
                      <p:nvPr/>
                    </p:nvPicPr>
                    <p:blipFill>
                      <a:blip r:embed="rId4"/>
                      <a:srcRect/>
                      <a:stretch>
                        <a:fillRect/>
                      </a:stretch>
                    </p:blipFill>
                    <p:spPr bwMode="auto">
                      <a:xfrm>
                        <a:off x="539552" y="1340768"/>
                        <a:ext cx="6840538" cy="703263"/>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923165781"/>
              </p:ext>
            </p:extLst>
          </p:nvPr>
        </p:nvGraphicFramePr>
        <p:xfrm>
          <a:off x="611560" y="5157192"/>
          <a:ext cx="7613650" cy="563563"/>
        </p:xfrm>
        <a:graphic>
          <a:graphicData uri="http://schemas.openxmlformats.org/presentationml/2006/ole">
            <mc:AlternateContent xmlns:mc="http://schemas.openxmlformats.org/markup-compatibility/2006">
              <mc:Choice xmlns:v="urn:schemas-microsoft-com:vml" Requires="v">
                <p:oleObj spid="_x0000_s9389" name="Ecuación" r:id="rId5" imgW="2743200" imgH="203040" progId="Equation.3">
                  <p:embed/>
                </p:oleObj>
              </mc:Choice>
              <mc:Fallback>
                <p:oleObj name="Ecuación" r:id="rId5" imgW="2743200" imgH="203040" progId="Equation.3">
                  <p:embed/>
                  <p:pic>
                    <p:nvPicPr>
                      <p:cNvPr id="0" name=""/>
                      <p:cNvPicPr>
                        <a:picLocks noChangeAspect="1" noChangeArrowheads="1"/>
                      </p:cNvPicPr>
                      <p:nvPr/>
                    </p:nvPicPr>
                    <p:blipFill>
                      <a:blip r:embed="rId6"/>
                      <a:srcRect/>
                      <a:stretch>
                        <a:fillRect/>
                      </a:stretch>
                    </p:blipFill>
                    <p:spPr bwMode="auto">
                      <a:xfrm>
                        <a:off x="611560" y="5157192"/>
                        <a:ext cx="7613650" cy="563563"/>
                      </a:xfrm>
                      <a:prstGeom prst="rect">
                        <a:avLst/>
                      </a:prstGeom>
                      <a:noFill/>
                      <a:extLst/>
                    </p:spPr>
                  </p:pic>
                </p:oleObj>
              </mc:Fallback>
            </mc:AlternateContent>
          </a:graphicData>
        </a:graphic>
      </p:graphicFrame>
      <p:sp>
        <p:nvSpPr>
          <p:cNvPr id="5" name="Rectángulo 4"/>
          <p:cNvSpPr/>
          <p:nvPr/>
        </p:nvSpPr>
        <p:spPr>
          <a:xfrm>
            <a:off x="683568" y="3068960"/>
            <a:ext cx="7560840" cy="646331"/>
          </a:xfrm>
          <a:prstGeom prst="rect">
            <a:avLst/>
          </a:prstGeom>
        </p:spPr>
        <p:txBody>
          <a:bodyPr wrap="square">
            <a:spAutoFit/>
          </a:bodyPr>
          <a:lstStyle/>
          <a:p>
            <a:pPr lvl="0"/>
            <a:r>
              <a:rPr lang="en-US" sz="3600" dirty="0" smtClean="0">
                <a:solidFill>
                  <a:prstClr val="black"/>
                </a:solidFill>
              </a:rPr>
              <a:t>A linear model of transformed inputs:</a:t>
            </a:r>
            <a:endParaRPr lang="en-US" b="1" dirty="0">
              <a:solidFill>
                <a:prstClr val="black"/>
              </a:solidFill>
            </a:endParaRPr>
          </a:p>
        </p:txBody>
      </p:sp>
      <p:graphicFrame>
        <p:nvGraphicFramePr>
          <p:cNvPr id="8" name="Object 12"/>
          <p:cNvGraphicFramePr>
            <a:graphicFrameLocks noChangeAspect="1"/>
          </p:cNvGraphicFramePr>
          <p:nvPr>
            <p:extLst>
              <p:ext uri="{D42A27DB-BD31-4B8C-83A1-F6EECF244321}">
                <p14:modId xmlns:p14="http://schemas.microsoft.com/office/powerpoint/2010/main" val="3732966851"/>
              </p:ext>
            </p:extLst>
          </p:nvPr>
        </p:nvGraphicFramePr>
        <p:xfrm>
          <a:off x="3131840" y="4005064"/>
          <a:ext cx="2079625" cy="633413"/>
        </p:xfrm>
        <a:graphic>
          <a:graphicData uri="http://schemas.openxmlformats.org/presentationml/2006/ole">
            <mc:AlternateContent xmlns:mc="http://schemas.openxmlformats.org/markup-compatibility/2006">
              <mc:Choice xmlns:v="urn:schemas-microsoft-com:vml" Requires="v">
                <p:oleObj spid="_x0000_s9390" name="Ecuación" r:id="rId7" imgW="749160" imgH="228600" progId="Equation.3">
                  <p:embed/>
                </p:oleObj>
              </mc:Choice>
              <mc:Fallback>
                <p:oleObj name="Ecuación" r:id="rId7" imgW="749160" imgH="228600" progId="Equation.3">
                  <p:embed/>
                  <p:pic>
                    <p:nvPicPr>
                      <p:cNvPr id="0" name=""/>
                      <p:cNvPicPr>
                        <a:picLocks noChangeAspect="1" noChangeArrowheads="1"/>
                      </p:cNvPicPr>
                      <p:nvPr/>
                    </p:nvPicPr>
                    <p:blipFill>
                      <a:blip r:embed="rId8"/>
                      <a:srcRect/>
                      <a:stretch>
                        <a:fillRect/>
                      </a:stretch>
                    </p:blipFill>
                    <p:spPr bwMode="auto">
                      <a:xfrm>
                        <a:off x="3131840" y="4005064"/>
                        <a:ext cx="2079625" cy="633413"/>
                      </a:xfrm>
                      <a:prstGeom prst="rect">
                        <a:avLst/>
                      </a:prstGeom>
                      <a:noFill/>
                      <a:extLst/>
                    </p:spPr>
                  </p:pic>
                </p:oleObj>
              </mc:Fallback>
            </mc:AlternateContent>
          </a:graphicData>
        </a:graphic>
      </p:graphicFrame>
    </p:spTree>
    <p:extLst>
      <p:ext uri="{BB962C8B-B14F-4D97-AF65-F5344CB8AC3E}">
        <p14:creationId xmlns:p14="http://schemas.microsoft.com/office/powerpoint/2010/main" val="3425107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1124744"/>
            <a:ext cx="7776864" cy="658898"/>
          </a:xfrm>
          <a:prstGeom prst="rect">
            <a:avLst/>
          </a:prstGeom>
        </p:spPr>
        <p:txBody>
          <a:bodyPr wrap="square">
            <a:spAutoFit/>
          </a:bodyPr>
          <a:lstStyle/>
          <a:p>
            <a:r>
              <a:rPr lang="en-US" sz="3600" b="1" dirty="0" smtClean="0">
                <a:solidFill>
                  <a:prstClr val="black"/>
                </a:solidFill>
              </a:rPr>
              <a:t>How choosing the mapping            ?</a:t>
            </a:r>
            <a:endParaRPr lang="en-US" b="1" dirty="0"/>
          </a:p>
        </p:txBody>
      </p:sp>
      <p:sp>
        <p:nvSpPr>
          <p:cNvPr id="5" name="Rectángulo 4"/>
          <p:cNvSpPr/>
          <p:nvPr/>
        </p:nvSpPr>
        <p:spPr>
          <a:xfrm>
            <a:off x="539552" y="2276872"/>
            <a:ext cx="8424936" cy="3046988"/>
          </a:xfrm>
          <a:prstGeom prst="rect">
            <a:avLst/>
          </a:prstGeom>
        </p:spPr>
        <p:txBody>
          <a:bodyPr wrap="square">
            <a:spAutoFit/>
          </a:bodyPr>
          <a:lstStyle/>
          <a:p>
            <a:pPr marL="742950" lvl="0" indent="-742950">
              <a:buFont typeface="+mj-lt"/>
              <a:buAutoNum type="arabicPeriod"/>
            </a:pPr>
            <a:r>
              <a:rPr lang="en-US" sz="3200" dirty="0" smtClean="0">
                <a:solidFill>
                  <a:prstClr val="black"/>
                </a:solidFill>
              </a:rPr>
              <a:t>Use a very generic          as kernel machines (e.g. SVM,  RBF kernel)</a:t>
            </a:r>
          </a:p>
          <a:p>
            <a:pPr marL="742950" lvl="0" indent="-742950">
              <a:buFont typeface="+mj-lt"/>
              <a:buAutoNum type="arabicPeriod"/>
            </a:pPr>
            <a:endParaRPr lang="en-US" sz="3200" dirty="0" smtClean="0">
              <a:solidFill>
                <a:prstClr val="black"/>
              </a:solidFill>
            </a:endParaRPr>
          </a:p>
          <a:p>
            <a:pPr marL="742950" lvl="0" indent="-742950">
              <a:buFont typeface="+mj-lt"/>
              <a:buAutoNum type="arabicPeriod"/>
            </a:pPr>
            <a:r>
              <a:rPr lang="en-US" sz="3200" dirty="0" smtClean="0">
                <a:solidFill>
                  <a:prstClr val="black"/>
                </a:solidFill>
              </a:rPr>
              <a:t>To manually engineer</a:t>
            </a:r>
          </a:p>
          <a:p>
            <a:pPr marL="742950" lvl="0" indent="-742950">
              <a:buFont typeface="+mj-lt"/>
              <a:buAutoNum type="arabicPeriod"/>
            </a:pPr>
            <a:endParaRPr lang="en-US" sz="3200" dirty="0">
              <a:solidFill>
                <a:prstClr val="black"/>
              </a:solidFill>
            </a:endParaRPr>
          </a:p>
          <a:p>
            <a:pPr marL="742950" lvl="0" indent="-742950">
              <a:buFont typeface="+mj-lt"/>
              <a:buAutoNum type="arabicPeriod"/>
            </a:pPr>
            <a:r>
              <a:rPr lang="en-US" sz="3200" dirty="0" smtClean="0">
                <a:solidFill>
                  <a:prstClr val="black"/>
                </a:solidFill>
              </a:rPr>
              <a:t>The strategy of </a:t>
            </a:r>
            <a:r>
              <a:rPr lang="en-US" sz="3200" b="1" dirty="0" smtClean="0">
                <a:solidFill>
                  <a:prstClr val="black"/>
                </a:solidFill>
              </a:rPr>
              <a:t>deep learning </a:t>
            </a:r>
            <a:r>
              <a:rPr lang="en-US" sz="3200" dirty="0" smtClean="0">
                <a:solidFill>
                  <a:prstClr val="black"/>
                </a:solidFill>
              </a:rPr>
              <a:t>: to learn  </a:t>
            </a:r>
            <a:endParaRPr lang="en-US" sz="1600" b="1" dirty="0">
              <a:solidFill>
                <a:prstClr val="black"/>
              </a:solidFill>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1747565131"/>
              </p:ext>
            </p:extLst>
          </p:nvPr>
        </p:nvGraphicFramePr>
        <p:xfrm>
          <a:off x="5724128" y="1196752"/>
          <a:ext cx="739775" cy="563562"/>
        </p:xfrm>
        <a:graphic>
          <a:graphicData uri="http://schemas.openxmlformats.org/presentationml/2006/ole">
            <mc:AlternateContent xmlns:mc="http://schemas.openxmlformats.org/markup-compatibility/2006">
              <mc:Choice xmlns:v="urn:schemas-microsoft-com:vml" Requires="v">
                <p:oleObj spid="_x0000_s11493" name="Ecuación" r:id="rId3" imgW="266400" imgH="203040" progId="Equation.3">
                  <p:embed/>
                </p:oleObj>
              </mc:Choice>
              <mc:Fallback>
                <p:oleObj name="Ecuación" r:id="rId3" imgW="266400" imgH="203040" progId="Equation.3">
                  <p:embed/>
                  <p:pic>
                    <p:nvPicPr>
                      <p:cNvPr id="0" name=""/>
                      <p:cNvPicPr>
                        <a:picLocks noChangeAspect="1" noChangeArrowheads="1"/>
                      </p:cNvPicPr>
                      <p:nvPr/>
                    </p:nvPicPr>
                    <p:blipFill>
                      <a:blip r:embed="rId4"/>
                      <a:srcRect/>
                      <a:stretch>
                        <a:fillRect/>
                      </a:stretch>
                    </p:blipFill>
                    <p:spPr bwMode="auto">
                      <a:xfrm>
                        <a:off x="5724128" y="1196752"/>
                        <a:ext cx="739775" cy="563562"/>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2669908110"/>
              </p:ext>
            </p:extLst>
          </p:nvPr>
        </p:nvGraphicFramePr>
        <p:xfrm>
          <a:off x="4953944" y="3789016"/>
          <a:ext cx="739775" cy="563562"/>
        </p:xfrm>
        <a:graphic>
          <a:graphicData uri="http://schemas.openxmlformats.org/presentationml/2006/ole">
            <mc:AlternateContent xmlns:mc="http://schemas.openxmlformats.org/markup-compatibility/2006">
              <mc:Choice xmlns:v="urn:schemas-microsoft-com:vml" Requires="v">
                <p:oleObj spid="_x0000_s11494" name="Ecuación" r:id="rId5" imgW="266400" imgH="203040" progId="Equation.3">
                  <p:embed/>
                </p:oleObj>
              </mc:Choice>
              <mc:Fallback>
                <p:oleObj name="Ecuación" r:id="rId5" imgW="266400" imgH="203040" progId="Equation.3">
                  <p:embed/>
                  <p:pic>
                    <p:nvPicPr>
                      <p:cNvPr id="0" name=""/>
                      <p:cNvPicPr>
                        <a:picLocks noChangeAspect="1" noChangeArrowheads="1"/>
                      </p:cNvPicPr>
                      <p:nvPr/>
                    </p:nvPicPr>
                    <p:blipFill>
                      <a:blip r:embed="rId6"/>
                      <a:srcRect/>
                      <a:stretch>
                        <a:fillRect/>
                      </a:stretch>
                    </p:blipFill>
                    <p:spPr bwMode="auto">
                      <a:xfrm>
                        <a:off x="4953944" y="3789016"/>
                        <a:ext cx="739775" cy="563562"/>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4220411173"/>
              </p:ext>
            </p:extLst>
          </p:nvPr>
        </p:nvGraphicFramePr>
        <p:xfrm>
          <a:off x="7740352" y="4725144"/>
          <a:ext cx="739775" cy="563562"/>
        </p:xfrm>
        <a:graphic>
          <a:graphicData uri="http://schemas.openxmlformats.org/presentationml/2006/ole">
            <mc:AlternateContent xmlns:mc="http://schemas.openxmlformats.org/markup-compatibility/2006">
              <mc:Choice xmlns:v="urn:schemas-microsoft-com:vml" Requires="v">
                <p:oleObj spid="_x0000_s11495" name="Ecuación" r:id="rId7" imgW="266400" imgH="203040" progId="Equation.3">
                  <p:embed/>
                </p:oleObj>
              </mc:Choice>
              <mc:Fallback>
                <p:oleObj name="Ecuación" r:id="rId7" imgW="266400" imgH="203040" progId="Equation.3">
                  <p:embed/>
                  <p:pic>
                    <p:nvPicPr>
                      <p:cNvPr id="0" name=""/>
                      <p:cNvPicPr>
                        <a:picLocks noChangeAspect="1" noChangeArrowheads="1"/>
                      </p:cNvPicPr>
                      <p:nvPr/>
                    </p:nvPicPr>
                    <p:blipFill>
                      <a:blip r:embed="rId6"/>
                      <a:srcRect/>
                      <a:stretch>
                        <a:fillRect/>
                      </a:stretch>
                    </p:blipFill>
                    <p:spPr bwMode="auto">
                      <a:xfrm>
                        <a:off x="7740352" y="4725144"/>
                        <a:ext cx="739775" cy="563562"/>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707622356"/>
              </p:ext>
            </p:extLst>
          </p:nvPr>
        </p:nvGraphicFramePr>
        <p:xfrm>
          <a:off x="4427984" y="2301924"/>
          <a:ext cx="739775" cy="563562"/>
        </p:xfrm>
        <a:graphic>
          <a:graphicData uri="http://schemas.openxmlformats.org/presentationml/2006/ole">
            <mc:AlternateContent xmlns:mc="http://schemas.openxmlformats.org/markup-compatibility/2006">
              <mc:Choice xmlns:v="urn:schemas-microsoft-com:vml" Requires="v">
                <p:oleObj spid="_x0000_s11496" name="Ecuación" r:id="rId8" imgW="266400" imgH="203040" progId="Equation.3">
                  <p:embed/>
                </p:oleObj>
              </mc:Choice>
              <mc:Fallback>
                <p:oleObj name="Ecuación" r:id="rId8" imgW="266400" imgH="203040" progId="Equation.3">
                  <p:embed/>
                  <p:pic>
                    <p:nvPicPr>
                      <p:cNvPr id="0" name=""/>
                      <p:cNvPicPr>
                        <a:picLocks noChangeAspect="1" noChangeArrowheads="1"/>
                      </p:cNvPicPr>
                      <p:nvPr/>
                    </p:nvPicPr>
                    <p:blipFill>
                      <a:blip r:embed="rId6"/>
                      <a:srcRect/>
                      <a:stretch>
                        <a:fillRect/>
                      </a:stretch>
                    </p:blipFill>
                    <p:spPr bwMode="auto">
                      <a:xfrm>
                        <a:off x="4427984" y="2301924"/>
                        <a:ext cx="739775" cy="563562"/>
                      </a:xfrm>
                      <a:prstGeom prst="rect">
                        <a:avLst/>
                      </a:prstGeom>
                      <a:noFill/>
                      <a:extLst/>
                    </p:spPr>
                  </p:pic>
                </p:oleObj>
              </mc:Fallback>
            </mc:AlternateContent>
          </a:graphicData>
        </a:graphic>
      </p:graphicFrame>
    </p:spTree>
    <p:extLst>
      <p:ext uri="{BB962C8B-B14F-4D97-AF65-F5344CB8AC3E}">
        <p14:creationId xmlns:p14="http://schemas.microsoft.com/office/powerpoint/2010/main" val="2847338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3528" y="476672"/>
            <a:ext cx="7776864" cy="658898"/>
          </a:xfrm>
          <a:prstGeom prst="rect">
            <a:avLst/>
          </a:prstGeom>
        </p:spPr>
        <p:txBody>
          <a:bodyPr wrap="square">
            <a:spAutoFit/>
          </a:bodyPr>
          <a:lstStyle/>
          <a:p>
            <a:r>
              <a:rPr lang="en-US" sz="3600" b="1" dirty="0" smtClean="0">
                <a:solidFill>
                  <a:prstClr val="black"/>
                </a:solidFill>
              </a:rPr>
              <a:t>The DL approach: learn</a:t>
            </a:r>
            <a:endParaRPr lang="en-US" b="1" dirty="0"/>
          </a:p>
        </p:txBody>
      </p:sp>
      <mc:AlternateContent xmlns:mc="http://schemas.openxmlformats.org/markup-compatibility/2006" xmlns:a14="http://schemas.microsoft.com/office/drawing/2010/main">
        <mc:Choice Requires="a14">
          <p:sp>
            <p:nvSpPr>
              <p:cNvPr id="5" name="Rectángulo 4"/>
              <p:cNvSpPr/>
              <p:nvPr/>
            </p:nvSpPr>
            <p:spPr>
              <a:xfrm>
                <a:off x="539552" y="1700808"/>
                <a:ext cx="8424936" cy="3616375"/>
              </a:xfrm>
              <a:prstGeom prst="rect">
                <a:avLst/>
              </a:prstGeom>
            </p:spPr>
            <p:txBody>
              <a:bodyPr wrap="square">
                <a:spAutoFit/>
              </a:bodyPr>
              <a:lstStyle/>
              <a:p>
                <a:pPr lvl="0">
                  <a:spcAft>
                    <a:spcPts val="600"/>
                  </a:spcAft>
                </a:pPr>
                <a:r>
                  <a:rPr lang="en-US" sz="3200" dirty="0" smtClean="0">
                    <a:solidFill>
                      <a:prstClr val="black"/>
                    </a:solidFill>
                  </a:rPr>
                  <a:t>Now we have:</a:t>
                </a:r>
                <a:endParaRPr lang="en-US" sz="3200" dirty="0">
                  <a:solidFill>
                    <a:prstClr val="black"/>
                  </a:solidFill>
                </a:endParaRPr>
              </a:p>
              <a:p>
                <a:pPr marL="457200" lvl="0" indent="-457200">
                  <a:buFont typeface="Arial" panose="020B0604020202020204" pitchFamily="34" charset="0"/>
                  <a:buChar char="•"/>
                </a:pPr>
                <a:r>
                  <a:rPr lang="en-US" sz="3200" dirty="0">
                    <a:solidFill>
                      <a:prstClr val="black"/>
                    </a:solidFill>
                  </a:rPr>
                  <a:t>P</a:t>
                </a:r>
                <a:r>
                  <a:rPr lang="en-US" sz="3200" dirty="0" smtClean="0">
                    <a:solidFill>
                      <a:prstClr val="black"/>
                    </a:solidFill>
                  </a:rPr>
                  <a:t>arameters </a:t>
                </a:r>
                <a14:m>
                  <m:oMath xmlns:m="http://schemas.openxmlformats.org/officeDocument/2006/math">
                    <m:r>
                      <a:rPr lang="en-US" sz="3200" b="1" i="0" smtClean="0">
                        <a:solidFill>
                          <a:prstClr val="black"/>
                        </a:solidFill>
                        <a:latin typeface="Cambria Math" panose="02040503050406030204" pitchFamily="18" charset="0"/>
                        <a:ea typeface="Cambria Math" panose="02040503050406030204" pitchFamily="18" charset="0"/>
                      </a:rPr>
                      <m:t>𝛉</m:t>
                    </m:r>
                  </m:oMath>
                </a14:m>
                <a:r>
                  <a:rPr lang="en-US" sz="3200" dirty="0" smtClean="0">
                    <a:solidFill>
                      <a:prstClr val="black"/>
                    </a:solidFill>
                  </a:rPr>
                  <a:t> that we use to learn         from a broad class of functions</a:t>
                </a:r>
              </a:p>
              <a:p>
                <a:pPr marL="457200" lvl="0" indent="-457200">
                  <a:buFont typeface="Arial" panose="020B0604020202020204" pitchFamily="34" charset="0"/>
                  <a:buChar char="•"/>
                </a:pPr>
                <a:endParaRPr lang="en-US" sz="3200" dirty="0" smtClean="0">
                  <a:solidFill>
                    <a:prstClr val="black"/>
                  </a:solidFill>
                </a:endParaRPr>
              </a:p>
              <a:p>
                <a:pPr marL="457200" lvl="0" indent="-457200">
                  <a:buFont typeface="Arial" panose="020B0604020202020204" pitchFamily="34" charset="0"/>
                  <a:buChar char="•"/>
                </a:pPr>
                <a:r>
                  <a:rPr lang="en-US" sz="3200" dirty="0" smtClean="0">
                    <a:solidFill>
                      <a:prstClr val="black"/>
                    </a:solidFill>
                  </a:rPr>
                  <a:t>Parameters </a:t>
                </a:r>
                <a:r>
                  <a:rPr lang="en-US" sz="3200" b="1" dirty="0" smtClean="0">
                    <a:solidFill>
                      <a:prstClr val="black"/>
                    </a:solidFill>
                    <a:latin typeface="Times New Roman" panose="02020603050405020304" pitchFamily="18" charset="0"/>
                    <a:cs typeface="Times New Roman" panose="02020603050405020304" pitchFamily="18" charset="0"/>
                  </a:rPr>
                  <a:t>w</a:t>
                </a:r>
                <a:r>
                  <a:rPr lang="en-US" sz="3200" dirty="0" smtClean="0">
                    <a:solidFill>
                      <a:prstClr val="black"/>
                    </a:solidFill>
                  </a:rPr>
                  <a:t> that map           to he desired output</a:t>
                </a:r>
              </a:p>
              <a:p>
                <a:pPr lvl="0"/>
                <a:endParaRPr lang="en-US" sz="3200" dirty="0">
                  <a:solidFill>
                    <a:prstClr val="black"/>
                  </a:solidFill>
                </a:endParaRPr>
              </a:p>
            </p:txBody>
          </p:sp>
        </mc:Choice>
        <mc:Fallback xmlns="">
          <p:sp>
            <p:nvSpPr>
              <p:cNvPr id="5" name="Rectángulo 4"/>
              <p:cNvSpPr>
                <a:spLocks noRot="1" noChangeAspect="1" noMove="1" noResize="1" noEditPoints="1" noAdjustHandles="1" noChangeArrowheads="1" noChangeShapeType="1" noTextEdit="1"/>
              </p:cNvSpPr>
              <p:nvPr/>
            </p:nvSpPr>
            <p:spPr>
              <a:xfrm>
                <a:off x="539552" y="1700808"/>
                <a:ext cx="8424936" cy="3616375"/>
              </a:xfrm>
              <a:prstGeom prst="rect">
                <a:avLst/>
              </a:prstGeom>
              <a:blipFill rotWithShape="0">
                <a:blip r:embed="rId3"/>
                <a:stretch>
                  <a:fillRect l="-1881" t="-2192"/>
                </a:stretch>
              </a:blipFill>
            </p:spPr>
            <p:txBody>
              <a:bodyPr/>
              <a:lstStyle/>
              <a:p>
                <a:r>
                  <a:rPr lang="en-US">
                    <a:noFill/>
                  </a:rPr>
                  <a:t> </a:t>
                </a:r>
              </a:p>
            </p:txBody>
          </p:sp>
        </mc:Fallback>
      </mc:AlternateContent>
      <p:graphicFrame>
        <p:nvGraphicFramePr>
          <p:cNvPr id="9" name="Object 12"/>
          <p:cNvGraphicFramePr>
            <a:graphicFrameLocks noChangeAspect="1"/>
          </p:cNvGraphicFramePr>
          <p:nvPr>
            <p:extLst>
              <p:ext uri="{D42A27DB-BD31-4B8C-83A1-F6EECF244321}">
                <p14:modId xmlns:p14="http://schemas.microsoft.com/office/powerpoint/2010/main" val="3887649608"/>
              </p:ext>
            </p:extLst>
          </p:nvPr>
        </p:nvGraphicFramePr>
        <p:xfrm>
          <a:off x="4788024" y="548680"/>
          <a:ext cx="739775" cy="563562"/>
        </p:xfrm>
        <a:graphic>
          <a:graphicData uri="http://schemas.openxmlformats.org/presentationml/2006/ole">
            <mc:AlternateContent xmlns:mc="http://schemas.openxmlformats.org/markup-compatibility/2006">
              <mc:Choice xmlns:v="urn:schemas-microsoft-com:vml" Requires="v">
                <p:oleObj spid="_x0000_s12513" name="Ecuación" r:id="rId4" imgW="266400" imgH="203040" progId="Equation.3">
                  <p:embed/>
                </p:oleObj>
              </mc:Choice>
              <mc:Fallback>
                <p:oleObj name="Ecuación" r:id="rId4" imgW="266400" imgH="203040" progId="Equation.3">
                  <p:embed/>
                  <p:pic>
                    <p:nvPicPr>
                      <p:cNvPr id="0" name=""/>
                      <p:cNvPicPr>
                        <a:picLocks noChangeAspect="1" noChangeArrowheads="1"/>
                      </p:cNvPicPr>
                      <p:nvPr/>
                    </p:nvPicPr>
                    <p:blipFill>
                      <a:blip r:embed="rId5"/>
                      <a:srcRect/>
                      <a:stretch>
                        <a:fillRect/>
                      </a:stretch>
                    </p:blipFill>
                    <p:spPr bwMode="auto">
                      <a:xfrm>
                        <a:off x="4788024" y="548680"/>
                        <a:ext cx="739775" cy="563562"/>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403634142"/>
              </p:ext>
            </p:extLst>
          </p:nvPr>
        </p:nvGraphicFramePr>
        <p:xfrm>
          <a:off x="6694662" y="2276872"/>
          <a:ext cx="739775" cy="563562"/>
        </p:xfrm>
        <a:graphic>
          <a:graphicData uri="http://schemas.openxmlformats.org/presentationml/2006/ole">
            <mc:AlternateContent xmlns:mc="http://schemas.openxmlformats.org/markup-compatibility/2006">
              <mc:Choice xmlns:v="urn:schemas-microsoft-com:vml" Requires="v">
                <p:oleObj spid="_x0000_s12514" name="Ecuación" r:id="rId6" imgW="266400" imgH="203040" progId="Equation.3">
                  <p:embed/>
                </p:oleObj>
              </mc:Choice>
              <mc:Fallback>
                <p:oleObj name="Ecuación" r:id="rId6" imgW="266400" imgH="203040" progId="Equation.3">
                  <p:embed/>
                  <p:pic>
                    <p:nvPicPr>
                      <p:cNvPr id="0" name=""/>
                      <p:cNvPicPr>
                        <a:picLocks noChangeAspect="1" noChangeArrowheads="1"/>
                      </p:cNvPicPr>
                      <p:nvPr/>
                    </p:nvPicPr>
                    <p:blipFill>
                      <a:blip r:embed="rId7"/>
                      <a:srcRect/>
                      <a:stretch>
                        <a:fillRect/>
                      </a:stretch>
                    </p:blipFill>
                    <p:spPr bwMode="auto">
                      <a:xfrm>
                        <a:off x="6694662" y="2276872"/>
                        <a:ext cx="739775" cy="563562"/>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72822162"/>
              </p:ext>
            </p:extLst>
          </p:nvPr>
        </p:nvGraphicFramePr>
        <p:xfrm>
          <a:off x="4932040" y="3767136"/>
          <a:ext cx="881062" cy="563562"/>
        </p:xfrm>
        <a:graphic>
          <a:graphicData uri="http://schemas.openxmlformats.org/presentationml/2006/ole">
            <mc:AlternateContent xmlns:mc="http://schemas.openxmlformats.org/markup-compatibility/2006">
              <mc:Choice xmlns:v="urn:schemas-microsoft-com:vml" Requires="v">
                <p:oleObj spid="_x0000_s12515" name="Ecuación" r:id="rId8" imgW="317160" imgH="203040" progId="Equation.3">
                  <p:embed/>
                </p:oleObj>
              </mc:Choice>
              <mc:Fallback>
                <p:oleObj name="Ecuación" r:id="rId8" imgW="317160" imgH="203040" progId="Equation.3">
                  <p:embed/>
                  <p:pic>
                    <p:nvPicPr>
                      <p:cNvPr id="0" name=""/>
                      <p:cNvPicPr>
                        <a:picLocks noChangeAspect="1" noChangeArrowheads="1"/>
                      </p:cNvPicPr>
                      <p:nvPr/>
                    </p:nvPicPr>
                    <p:blipFill>
                      <a:blip r:embed="rId9"/>
                      <a:srcRect/>
                      <a:stretch>
                        <a:fillRect/>
                      </a:stretch>
                    </p:blipFill>
                    <p:spPr bwMode="auto">
                      <a:xfrm>
                        <a:off x="4932040" y="3767136"/>
                        <a:ext cx="881062" cy="563562"/>
                      </a:xfrm>
                      <a:prstGeom prst="rect">
                        <a:avLst/>
                      </a:prstGeom>
                      <a:noFill/>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421246228"/>
              </p:ext>
            </p:extLst>
          </p:nvPr>
        </p:nvGraphicFramePr>
        <p:xfrm>
          <a:off x="2379663" y="5157788"/>
          <a:ext cx="4159250" cy="633412"/>
        </p:xfrm>
        <a:graphic>
          <a:graphicData uri="http://schemas.openxmlformats.org/presentationml/2006/ole">
            <mc:AlternateContent xmlns:mc="http://schemas.openxmlformats.org/markup-compatibility/2006">
              <mc:Choice xmlns:v="urn:schemas-microsoft-com:vml" Requires="v">
                <p:oleObj spid="_x0000_s12516" name="Ecuación" r:id="rId10" imgW="1498320" imgH="228600" progId="Equation.3">
                  <p:embed/>
                </p:oleObj>
              </mc:Choice>
              <mc:Fallback>
                <p:oleObj name="Ecuación" r:id="rId10" imgW="1498320" imgH="228600" progId="Equation.3">
                  <p:embed/>
                  <p:pic>
                    <p:nvPicPr>
                      <p:cNvPr id="0" name=""/>
                      <p:cNvPicPr>
                        <a:picLocks noChangeAspect="1" noChangeArrowheads="1"/>
                      </p:cNvPicPr>
                      <p:nvPr/>
                    </p:nvPicPr>
                    <p:blipFill>
                      <a:blip r:embed="rId11"/>
                      <a:srcRect/>
                      <a:stretch>
                        <a:fillRect/>
                      </a:stretch>
                    </p:blipFill>
                    <p:spPr bwMode="auto">
                      <a:xfrm>
                        <a:off x="2379663" y="5157788"/>
                        <a:ext cx="4159250" cy="633412"/>
                      </a:xfrm>
                      <a:prstGeom prst="rect">
                        <a:avLst/>
                      </a:prstGeom>
                      <a:noFill/>
                      <a:extLst/>
                    </p:spPr>
                  </p:pic>
                </p:oleObj>
              </mc:Fallback>
            </mc:AlternateContent>
          </a:graphicData>
        </a:graphic>
      </p:graphicFrame>
    </p:spTree>
    <p:extLst>
      <p:ext uri="{BB962C8B-B14F-4D97-AF65-F5344CB8AC3E}">
        <p14:creationId xmlns:p14="http://schemas.microsoft.com/office/powerpoint/2010/main" val="999348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188640"/>
            <a:ext cx="7776864" cy="658898"/>
          </a:xfrm>
          <a:prstGeom prst="rect">
            <a:avLst/>
          </a:prstGeom>
        </p:spPr>
        <p:txBody>
          <a:bodyPr wrap="square">
            <a:spAutoFit/>
          </a:bodyPr>
          <a:lstStyle/>
          <a:p>
            <a:r>
              <a:rPr lang="en-US" sz="3600" b="1" dirty="0" smtClean="0">
                <a:solidFill>
                  <a:prstClr val="black"/>
                </a:solidFill>
              </a:rPr>
              <a:t>The DL approach: learn</a:t>
            </a:r>
            <a:endParaRPr lang="en-US" b="1" dirty="0"/>
          </a:p>
        </p:txBody>
      </p:sp>
      <p:sp>
        <p:nvSpPr>
          <p:cNvPr id="5" name="Rectángulo 4"/>
          <p:cNvSpPr/>
          <p:nvPr/>
        </p:nvSpPr>
        <p:spPr>
          <a:xfrm>
            <a:off x="539552" y="908720"/>
            <a:ext cx="8424936" cy="1646605"/>
          </a:xfrm>
          <a:prstGeom prst="rect">
            <a:avLst/>
          </a:prstGeom>
        </p:spPr>
        <p:txBody>
          <a:bodyPr wrap="square">
            <a:spAutoFit/>
          </a:bodyPr>
          <a:lstStyle/>
          <a:p>
            <a:pPr lvl="0">
              <a:spcAft>
                <a:spcPts val="600"/>
              </a:spcAft>
            </a:pPr>
            <a:r>
              <a:rPr lang="en-US" sz="3200" dirty="0" smtClean="0">
                <a:solidFill>
                  <a:prstClr val="black"/>
                </a:solidFill>
              </a:rPr>
              <a:t>…from a broad class of functions</a:t>
            </a:r>
          </a:p>
          <a:p>
            <a:pPr marL="457200" lvl="0" indent="-457200">
              <a:buFont typeface="Arial" panose="020B0604020202020204" pitchFamily="34" charset="0"/>
              <a:buChar char="•"/>
            </a:pPr>
            <a:endParaRPr lang="en-US" sz="3200" dirty="0" smtClean="0">
              <a:solidFill>
                <a:prstClr val="black"/>
              </a:solidFill>
            </a:endParaRPr>
          </a:p>
          <a:p>
            <a:pPr lvl="0"/>
            <a:endParaRPr lang="en-US" sz="3200" dirty="0">
              <a:solidFill>
                <a:prstClr val="black"/>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096564158"/>
              </p:ext>
            </p:extLst>
          </p:nvPr>
        </p:nvGraphicFramePr>
        <p:xfrm>
          <a:off x="5076056" y="260648"/>
          <a:ext cx="881062" cy="563562"/>
        </p:xfrm>
        <a:graphic>
          <a:graphicData uri="http://schemas.openxmlformats.org/presentationml/2006/ole">
            <mc:AlternateContent xmlns:mc="http://schemas.openxmlformats.org/markup-compatibility/2006">
              <mc:Choice xmlns:v="urn:schemas-microsoft-com:vml" Requires="v">
                <p:oleObj spid="_x0000_s13376" name="Ecuación" r:id="rId3" imgW="317160" imgH="203040" progId="Equation.3">
                  <p:embed/>
                </p:oleObj>
              </mc:Choice>
              <mc:Fallback>
                <p:oleObj name="Ecuación" r:id="rId3" imgW="317160" imgH="203040" progId="Equation.3">
                  <p:embed/>
                  <p:pic>
                    <p:nvPicPr>
                      <p:cNvPr id="0" name=""/>
                      <p:cNvPicPr>
                        <a:picLocks noChangeAspect="1" noChangeArrowheads="1"/>
                      </p:cNvPicPr>
                      <p:nvPr/>
                    </p:nvPicPr>
                    <p:blipFill>
                      <a:blip r:embed="rId4"/>
                      <a:srcRect/>
                      <a:stretch>
                        <a:fillRect/>
                      </a:stretch>
                    </p:blipFill>
                    <p:spPr bwMode="auto">
                      <a:xfrm>
                        <a:off x="5076056" y="260648"/>
                        <a:ext cx="881062" cy="563562"/>
                      </a:xfrm>
                      <a:prstGeom prst="rect">
                        <a:avLst/>
                      </a:prstGeom>
                      <a:noFill/>
                      <a:extLst/>
                    </p:spPr>
                  </p:pic>
                </p:oleObj>
              </mc:Fallback>
            </mc:AlternateContent>
          </a:graphicData>
        </a:graphic>
      </p:graphicFrame>
      <p:pic>
        <p:nvPicPr>
          <p:cNvPr id="36" name="Picture 1028" descr="neuro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2285461"/>
            <a:ext cx="7416824" cy="457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973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25"/>
          <p:cNvSpPr/>
          <p:nvPr/>
        </p:nvSpPr>
        <p:spPr>
          <a:xfrm>
            <a:off x="2100301" y="2153419"/>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4"/>
          <p:cNvSpPr/>
          <p:nvPr/>
        </p:nvSpPr>
        <p:spPr>
          <a:xfrm>
            <a:off x="1115616" y="2065551"/>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36" name="直線單箭頭接點 5"/>
          <p:cNvCxnSpPr>
            <a:stCxn id="47" idx="3"/>
            <a:endCxn id="49" idx="1"/>
          </p:cNvCxnSpPr>
          <p:nvPr/>
        </p:nvCxnSpPr>
        <p:spPr>
          <a:xfrm flipV="1">
            <a:off x="1704693" y="3666850"/>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12"/>
          <p:cNvGraphicFramePr>
            <a:graphicFrameLocks noChangeAspect="1"/>
          </p:cNvGraphicFramePr>
          <p:nvPr>
            <p:extLst>
              <p:ext uri="{D42A27DB-BD31-4B8C-83A1-F6EECF244321}">
                <p14:modId xmlns:p14="http://schemas.microsoft.com/office/powerpoint/2010/main" val="1879269443"/>
              </p:ext>
            </p:extLst>
          </p:nvPr>
        </p:nvGraphicFramePr>
        <p:xfrm>
          <a:off x="4738588" y="3102059"/>
          <a:ext cx="352425" cy="350837"/>
        </p:xfrm>
        <a:graphic>
          <a:graphicData uri="http://schemas.openxmlformats.org/presentationml/2006/ole">
            <mc:AlternateContent xmlns:mc="http://schemas.openxmlformats.org/markup-compatibility/2006">
              <mc:Choice xmlns:v="urn:schemas-microsoft-com:vml" Requires="v">
                <p:oleObj spid="_x0000_s14858" name="方程式" r:id="rId3" imgW="126720" imgH="126720" progId="Equation.3">
                  <p:embed/>
                </p:oleObj>
              </mc:Choice>
              <mc:Fallback>
                <p:oleObj name="方程式" r:id="rId3" imgW="126720" imgH="126720" progId="Equation.3">
                  <p:embed/>
                  <p:pic>
                    <p:nvPicPr>
                      <p:cNvPr id="0" name=""/>
                      <p:cNvPicPr>
                        <a:picLocks noChangeAspect="1" noChangeArrowheads="1"/>
                      </p:cNvPicPr>
                      <p:nvPr/>
                    </p:nvPicPr>
                    <p:blipFill>
                      <a:blip r:embed="rId4"/>
                      <a:srcRect/>
                      <a:stretch>
                        <a:fillRect/>
                      </a:stretch>
                    </p:blipFill>
                    <p:spPr bwMode="auto">
                      <a:xfrm>
                        <a:off x="4738588" y="3102059"/>
                        <a:ext cx="352425" cy="350837"/>
                      </a:xfrm>
                      <a:prstGeom prst="rect">
                        <a:avLst/>
                      </a:prstGeom>
                      <a:noFill/>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1129067016"/>
              </p:ext>
            </p:extLst>
          </p:nvPr>
        </p:nvGraphicFramePr>
        <p:xfrm>
          <a:off x="2158392" y="2174148"/>
          <a:ext cx="493713" cy="595313"/>
        </p:xfrm>
        <a:graphic>
          <a:graphicData uri="http://schemas.openxmlformats.org/presentationml/2006/ole">
            <mc:AlternateContent xmlns:mc="http://schemas.openxmlformats.org/markup-compatibility/2006">
              <mc:Choice xmlns:v="urn:schemas-microsoft-com:vml" Requires="v">
                <p:oleObj spid="_x0000_s14859"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2158392" y="2174148"/>
                        <a:ext cx="493713" cy="595313"/>
                      </a:xfrm>
                      <a:prstGeom prst="rect">
                        <a:avLst/>
                      </a:prstGeom>
                      <a:noFill/>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1284074143"/>
              </p:ext>
            </p:extLst>
          </p:nvPr>
        </p:nvGraphicFramePr>
        <p:xfrm>
          <a:off x="2162242" y="2810402"/>
          <a:ext cx="528638" cy="595313"/>
        </p:xfrm>
        <a:graphic>
          <a:graphicData uri="http://schemas.openxmlformats.org/presentationml/2006/ole">
            <mc:AlternateContent xmlns:mc="http://schemas.openxmlformats.org/markup-compatibility/2006">
              <mc:Choice xmlns:v="urn:schemas-microsoft-com:vml" Requires="v">
                <p:oleObj spid="_x0000_s14860"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2162242" y="2810402"/>
                        <a:ext cx="528638" cy="595313"/>
                      </a:xfrm>
                      <a:prstGeom prst="rect">
                        <a:avLst/>
                      </a:prstGeom>
                      <a:noFill/>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1634267895"/>
              </p:ext>
            </p:extLst>
          </p:nvPr>
        </p:nvGraphicFramePr>
        <p:xfrm>
          <a:off x="2158392" y="3589252"/>
          <a:ext cx="598487" cy="595312"/>
        </p:xfrm>
        <a:graphic>
          <a:graphicData uri="http://schemas.openxmlformats.org/presentationml/2006/ole">
            <mc:AlternateContent xmlns:mc="http://schemas.openxmlformats.org/markup-compatibility/2006">
              <mc:Choice xmlns:v="urn:schemas-microsoft-com:vml" Requires="v">
                <p:oleObj spid="_x0000_s14861" name="方程式" r:id="rId9" imgW="215640" imgH="215640" progId="Equation.3">
                  <p:embed/>
                </p:oleObj>
              </mc:Choice>
              <mc:Fallback>
                <p:oleObj name="方程式" r:id="rId9" imgW="215640" imgH="215640" progId="Equation.3">
                  <p:embed/>
                  <p:pic>
                    <p:nvPicPr>
                      <p:cNvPr id="0" name=""/>
                      <p:cNvPicPr>
                        <a:picLocks noChangeAspect="1" noChangeArrowheads="1"/>
                      </p:cNvPicPr>
                      <p:nvPr/>
                    </p:nvPicPr>
                    <p:blipFill>
                      <a:blip r:embed="rId10"/>
                      <a:srcRect/>
                      <a:stretch>
                        <a:fillRect/>
                      </a:stretch>
                    </p:blipFill>
                    <p:spPr bwMode="auto">
                      <a:xfrm>
                        <a:off x="2158392" y="3589252"/>
                        <a:ext cx="598487" cy="595312"/>
                      </a:xfrm>
                      <a:prstGeom prst="rect">
                        <a:avLst/>
                      </a:prstGeom>
                      <a:noFill/>
                      <a:extLst/>
                    </p:spPr>
                  </p:pic>
                </p:oleObj>
              </mc:Fallback>
            </mc:AlternateContent>
          </a:graphicData>
        </a:graphic>
      </p:graphicFrame>
      <p:cxnSp>
        <p:nvCxnSpPr>
          <p:cNvPr id="41" name="直線單箭頭接點 11"/>
          <p:cNvCxnSpPr/>
          <p:nvPr/>
        </p:nvCxnSpPr>
        <p:spPr>
          <a:xfrm>
            <a:off x="4378548" y="3678123"/>
            <a:ext cx="10081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
          <p:cNvCxnSpPr>
            <a:stCxn id="46" idx="3"/>
            <a:endCxn id="49" idx="1"/>
          </p:cNvCxnSpPr>
          <p:nvPr/>
        </p:nvCxnSpPr>
        <p:spPr>
          <a:xfrm>
            <a:off x="1692662" y="323959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3"/>
          <p:cNvCxnSpPr>
            <a:endCxn id="49" idx="1"/>
          </p:cNvCxnSpPr>
          <p:nvPr/>
        </p:nvCxnSpPr>
        <p:spPr>
          <a:xfrm>
            <a:off x="1712313" y="238131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14"/>
          <p:cNvSpPr txBox="1"/>
          <p:nvPr/>
        </p:nvSpPr>
        <p:spPr>
          <a:xfrm rot="5400000">
            <a:off x="1122466" y="372653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45" name="Object 12"/>
          <p:cNvGraphicFramePr>
            <a:graphicFrameLocks noChangeAspect="1"/>
          </p:cNvGraphicFramePr>
          <p:nvPr>
            <p:extLst>
              <p:ext uri="{D42A27DB-BD31-4B8C-83A1-F6EECF244321}">
                <p14:modId xmlns:p14="http://schemas.microsoft.com/office/powerpoint/2010/main" val="359280534"/>
              </p:ext>
            </p:extLst>
          </p:nvPr>
        </p:nvGraphicFramePr>
        <p:xfrm>
          <a:off x="1197362" y="2022775"/>
          <a:ext cx="495300" cy="630238"/>
        </p:xfrm>
        <a:graphic>
          <a:graphicData uri="http://schemas.openxmlformats.org/presentationml/2006/ole">
            <mc:AlternateContent xmlns:mc="http://schemas.openxmlformats.org/markup-compatibility/2006">
              <mc:Choice xmlns:v="urn:schemas-microsoft-com:vml" Requires="v">
                <p:oleObj spid="_x0000_s14862"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1197362" y="2022775"/>
                        <a:ext cx="495300" cy="630238"/>
                      </a:xfrm>
                      <a:prstGeom prst="rect">
                        <a:avLst/>
                      </a:prstGeom>
                      <a:noFill/>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1708355311"/>
              </p:ext>
            </p:extLst>
          </p:nvPr>
        </p:nvGraphicFramePr>
        <p:xfrm>
          <a:off x="1197362" y="2924475"/>
          <a:ext cx="495300" cy="630238"/>
        </p:xfrm>
        <a:graphic>
          <a:graphicData uri="http://schemas.openxmlformats.org/presentationml/2006/ole">
            <mc:AlternateContent xmlns:mc="http://schemas.openxmlformats.org/markup-compatibility/2006">
              <mc:Choice xmlns:v="urn:schemas-microsoft-com:vml" Requires="v">
                <p:oleObj spid="_x0000_s14863"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1197362" y="2924475"/>
                        <a:ext cx="495300" cy="630238"/>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2277165231"/>
              </p:ext>
            </p:extLst>
          </p:nvPr>
        </p:nvGraphicFramePr>
        <p:xfrm>
          <a:off x="1171293" y="4140593"/>
          <a:ext cx="533400" cy="630238"/>
        </p:xfrm>
        <a:graphic>
          <a:graphicData uri="http://schemas.openxmlformats.org/presentationml/2006/ole">
            <mc:AlternateContent xmlns:mc="http://schemas.openxmlformats.org/markup-compatibility/2006">
              <mc:Choice xmlns:v="urn:schemas-microsoft-com:vml" Requires="v">
                <p:oleObj spid="_x0000_s14864" name="Ecuación" r:id="rId15" imgW="190440" imgH="228600" progId="Equation.3">
                  <p:embed/>
                </p:oleObj>
              </mc:Choice>
              <mc:Fallback>
                <p:oleObj name="Ecuación" r:id="rId15" imgW="190440" imgH="228600" progId="Equation.3">
                  <p:embed/>
                  <p:pic>
                    <p:nvPicPr>
                      <p:cNvPr id="0" name=""/>
                      <p:cNvPicPr>
                        <a:picLocks noChangeAspect="1" noChangeArrowheads="1"/>
                      </p:cNvPicPr>
                      <p:nvPr/>
                    </p:nvPicPr>
                    <p:blipFill>
                      <a:blip r:embed="rId16"/>
                      <a:srcRect/>
                      <a:stretch>
                        <a:fillRect/>
                      </a:stretch>
                    </p:blipFill>
                    <p:spPr bwMode="auto">
                      <a:xfrm>
                        <a:off x="1171293" y="4140593"/>
                        <a:ext cx="533400" cy="630238"/>
                      </a:xfrm>
                      <a:prstGeom prst="rect">
                        <a:avLst/>
                      </a:prstGeom>
                      <a:noFill/>
                      <a:extLst/>
                    </p:spPr>
                  </p:pic>
                </p:oleObj>
              </mc:Fallback>
            </mc:AlternateContent>
          </a:graphicData>
        </a:graphic>
      </p:graphicFrame>
      <p:grpSp>
        <p:nvGrpSpPr>
          <p:cNvPr id="48" name="群組 20"/>
          <p:cNvGrpSpPr/>
          <p:nvPr/>
        </p:nvGrpSpPr>
        <p:grpSpPr>
          <a:xfrm>
            <a:off x="3850252" y="3406690"/>
            <a:ext cx="520319" cy="520319"/>
            <a:chOff x="3342651" y="3507082"/>
            <a:chExt cx="520319" cy="520319"/>
          </a:xfrm>
        </p:grpSpPr>
        <p:sp>
          <p:nvSpPr>
            <p:cNvPr id="49"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4865" name="方程式" r:id="rId17" imgW="139680" imgH="139680" progId="Equation.3">
                    <p:embed/>
                  </p:oleObj>
                </mc:Choice>
                <mc:Fallback>
                  <p:oleObj name="方程式" r:id="rId17" imgW="139680" imgH="139680" progId="Equation.3">
                    <p:embed/>
                    <p:pic>
                      <p:nvPicPr>
                        <p:cNvPr id="0" name=""/>
                        <p:cNvPicPr>
                          <a:picLocks noChangeAspect="1" noChangeArrowheads="1"/>
                        </p:cNvPicPr>
                        <p:nvPr/>
                      </p:nvPicPr>
                      <p:blipFill>
                        <a:blip r:embed="rId18"/>
                        <a:srcRect/>
                        <a:stretch>
                          <a:fillRect/>
                        </a:stretch>
                      </p:blipFill>
                      <p:spPr bwMode="auto">
                        <a:xfrm>
                          <a:off x="3435128" y="3545009"/>
                          <a:ext cx="385763" cy="387350"/>
                        </a:xfrm>
                        <a:prstGeom prst="rect">
                          <a:avLst/>
                        </a:prstGeom>
                        <a:noFill/>
                        <a:extLst/>
                      </p:spPr>
                    </p:pic>
                  </p:oleObj>
                </mc:Fallback>
              </mc:AlternateContent>
            </a:graphicData>
          </a:graphic>
        </p:graphicFrame>
      </p:grpSp>
      <p:sp>
        <p:nvSpPr>
          <p:cNvPr id="53" name="文字方塊 38"/>
          <p:cNvSpPr txBox="1"/>
          <p:nvPr/>
        </p:nvSpPr>
        <p:spPr>
          <a:xfrm>
            <a:off x="1851672" y="4455712"/>
            <a:ext cx="1186572" cy="830997"/>
          </a:xfrm>
          <a:prstGeom prst="rect">
            <a:avLst/>
          </a:prstGeom>
          <a:noFill/>
        </p:spPr>
        <p:txBody>
          <a:bodyPr wrap="square" rtlCol="0">
            <a:spAutoFit/>
          </a:bodyPr>
          <a:lstStyle/>
          <a:p>
            <a:pPr algn="ctr"/>
            <a:r>
              <a:rPr lang="en-US" altLang="zh-TW" sz="2400" dirty="0" smtClean="0">
                <a:solidFill>
                  <a:srgbClr val="0000FF"/>
                </a:solidFill>
              </a:rPr>
              <a:t>synaptic weights</a:t>
            </a:r>
            <a:endParaRPr lang="en-US" altLang="zh-TW" sz="2400" dirty="0">
              <a:solidFill>
                <a:srgbClr val="0000FF"/>
              </a:solidFill>
            </a:endParaRPr>
          </a:p>
        </p:txBody>
      </p:sp>
      <p:cxnSp>
        <p:nvCxnSpPr>
          <p:cNvPr id="54" name="直線單箭頭接點 35"/>
          <p:cNvCxnSpPr/>
          <p:nvPr/>
        </p:nvCxnSpPr>
        <p:spPr>
          <a:xfrm flipV="1">
            <a:off x="6913323" y="3706163"/>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7" name="Object 12"/>
          <p:cNvGraphicFramePr>
            <a:graphicFrameLocks noChangeAspect="1"/>
          </p:cNvGraphicFramePr>
          <p:nvPr>
            <p:extLst>
              <p:ext uri="{D42A27DB-BD31-4B8C-83A1-F6EECF244321}">
                <p14:modId xmlns:p14="http://schemas.microsoft.com/office/powerpoint/2010/main" val="2152811465"/>
              </p:ext>
            </p:extLst>
          </p:nvPr>
        </p:nvGraphicFramePr>
        <p:xfrm>
          <a:off x="7762924" y="3462099"/>
          <a:ext cx="387350" cy="455612"/>
        </p:xfrm>
        <a:graphic>
          <a:graphicData uri="http://schemas.openxmlformats.org/presentationml/2006/ole">
            <mc:AlternateContent xmlns:mc="http://schemas.openxmlformats.org/markup-compatibility/2006">
              <mc:Choice xmlns:v="urn:schemas-microsoft-com:vml" Requires="v">
                <p:oleObj spid="_x0000_s14866" name="Ecuación" r:id="rId19" imgW="139680" imgH="164880" progId="Equation.3">
                  <p:embed/>
                </p:oleObj>
              </mc:Choice>
              <mc:Fallback>
                <p:oleObj name="Ecuación" r:id="rId19" imgW="139680" imgH="164880" progId="Equation.3">
                  <p:embed/>
                  <p:pic>
                    <p:nvPicPr>
                      <p:cNvPr id="0" name=""/>
                      <p:cNvPicPr>
                        <a:picLocks noChangeAspect="1" noChangeArrowheads="1"/>
                      </p:cNvPicPr>
                      <p:nvPr/>
                    </p:nvPicPr>
                    <p:blipFill>
                      <a:blip r:embed="rId20"/>
                      <a:srcRect/>
                      <a:stretch>
                        <a:fillRect/>
                      </a:stretch>
                    </p:blipFill>
                    <p:spPr bwMode="auto">
                      <a:xfrm>
                        <a:off x="7762924" y="3462099"/>
                        <a:ext cx="387350" cy="455612"/>
                      </a:xfrm>
                      <a:prstGeom prst="rect">
                        <a:avLst/>
                      </a:prstGeom>
                      <a:noFill/>
                      <a:extLst/>
                    </p:spPr>
                  </p:pic>
                </p:oleObj>
              </mc:Fallback>
            </mc:AlternateContent>
          </a:graphicData>
        </a:graphic>
      </p:graphicFrame>
      <p:sp>
        <p:nvSpPr>
          <p:cNvPr id="58" name="文字方塊 39"/>
          <p:cNvSpPr txBox="1"/>
          <p:nvPr/>
        </p:nvSpPr>
        <p:spPr>
          <a:xfrm>
            <a:off x="5170636" y="4686235"/>
            <a:ext cx="1894780" cy="1200329"/>
          </a:xfrm>
          <a:prstGeom prst="rect">
            <a:avLst/>
          </a:prstGeom>
          <a:noFill/>
        </p:spPr>
        <p:txBody>
          <a:bodyPr wrap="square" rtlCol="0">
            <a:spAutoFit/>
          </a:bodyPr>
          <a:lstStyle/>
          <a:p>
            <a:pPr algn="ctr"/>
            <a:r>
              <a:rPr lang="en-US" altLang="zh-TW" sz="2400" dirty="0" smtClean="0">
                <a:solidFill>
                  <a:srgbClr val="0000FF"/>
                </a:solidFill>
              </a:rPr>
              <a:t>Activation</a:t>
            </a:r>
          </a:p>
          <a:p>
            <a:pPr algn="ctr"/>
            <a:r>
              <a:rPr lang="en-US" altLang="zh-TW" sz="2400" dirty="0" smtClean="0">
                <a:solidFill>
                  <a:srgbClr val="0000FF"/>
                </a:solidFill>
              </a:rPr>
              <a:t>Function</a:t>
            </a:r>
          </a:p>
          <a:p>
            <a:pPr algn="ctr"/>
            <a:r>
              <a:rPr lang="es-ES" altLang="zh-TW" sz="2400" dirty="0" smtClean="0">
                <a:solidFill>
                  <a:srgbClr val="0000FF"/>
                </a:solidFill>
              </a:rPr>
              <a:t>“</a:t>
            </a:r>
            <a:r>
              <a:rPr lang="en-US" altLang="zh-TW" sz="2400" dirty="0" smtClean="0">
                <a:solidFill>
                  <a:srgbClr val="0000FF"/>
                </a:solidFill>
              </a:rPr>
              <a:t>all or none</a:t>
            </a:r>
            <a:r>
              <a:rPr lang="es-ES" altLang="zh-TW" sz="2400" dirty="0" smtClean="0">
                <a:solidFill>
                  <a:srgbClr val="0000FF"/>
                </a:solidFill>
              </a:rPr>
              <a:t>”</a:t>
            </a:r>
            <a:endParaRPr lang="zh-TW" altLang="en-US" sz="2400" dirty="0">
              <a:solidFill>
                <a:srgbClr val="0000FF"/>
              </a:solidFill>
            </a:endParaRPr>
          </a:p>
        </p:txBody>
      </p:sp>
      <p:sp>
        <p:nvSpPr>
          <p:cNvPr id="5" name="Rectángulo 4"/>
          <p:cNvSpPr/>
          <p:nvPr/>
        </p:nvSpPr>
        <p:spPr>
          <a:xfrm>
            <a:off x="5386660" y="2886035"/>
            <a:ext cx="1512168" cy="15121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solidFill>
                <a:schemeClr val="dk1"/>
              </a:solidFill>
            </a:endParaRPr>
          </a:p>
        </p:txBody>
      </p:sp>
      <p:cxnSp>
        <p:nvCxnSpPr>
          <p:cNvPr id="59" name="Conector recto de flecha 58"/>
          <p:cNvCxnSpPr/>
          <p:nvPr/>
        </p:nvCxnSpPr>
        <p:spPr>
          <a:xfrm flipH="1" flipV="1">
            <a:off x="6034724" y="3102059"/>
            <a:ext cx="8" cy="1080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recto de flecha 60"/>
          <p:cNvCxnSpPr/>
          <p:nvPr/>
        </p:nvCxnSpPr>
        <p:spPr>
          <a:xfrm flipV="1">
            <a:off x="5746700" y="3664475"/>
            <a:ext cx="999728" cy="8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ector recto 63"/>
          <p:cNvCxnSpPr/>
          <p:nvPr/>
        </p:nvCxnSpPr>
        <p:spPr>
          <a:xfrm flipV="1">
            <a:off x="6250756" y="3318083"/>
            <a:ext cx="0" cy="36004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66" name="Conector recto 65"/>
          <p:cNvCxnSpPr/>
          <p:nvPr/>
        </p:nvCxnSpPr>
        <p:spPr>
          <a:xfrm flipV="1">
            <a:off x="6250756" y="3318083"/>
            <a:ext cx="360040" cy="8384"/>
          </a:xfrm>
          <a:prstGeom prst="line">
            <a:avLst/>
          </a:prstGeom>
          <a:ln w="15875"/>
        </p:spPr>
        <p:style>
          <a:lnRef idx="1">
            <a:schemeClr val="accent2"/>
          </a:lnRef>
          <a:fillRef idx="0">
            <a:schemeClr val="accent2"/>
          </a:fillRef>
          <a:effectRef idx="0">
            <a:schemeClr val="accent2"/>
          </a:effectRef>
          <a:fontRef idx="minor">
            <a:schemeClr val="tx1"/>
          </a:fontRef>
        </p:style>
      </p:cxnSp>
      <p:graphicFrame>
        <p:nvGraphicFramePr>
          <p:cNvPr id="56" name="Object 12"/>
          <p:cNvGraphicFramePr>
            <a:graphicFrameLocks noChangeAspect="1"/>
          </p:cNvGraphicFramePr>
          <p:nvPr>
            <p:extLst>
              <p:ext uri="{D42A27DB-BD31-4B8C-83A1-F6EECF244321}">
                <p14:modId xmlns:p14="http://schemas.microsoft.com/office/powerpoint/2010/main" val="2304369597"/>
              </p:ext>
            </p:extLst>
          </p:nvPr>
        </p:nvGraphicFramePr>
        <p:xfrm>
          <a:off x="6178748" y="3750131"/>
          <a:ext cx="377825" cy="407987"/>
        </p:xfrm>
        <a:graphic>
          <a:graphicData uri="http://schemas.openxmlformats.org/presentationml/2006/ole">
            <mc:AlternateContent xmlns:mc="http://schemas.openxmlformats.org/markup-compatibility/2006">
              <mc:Choice xmlns:v="urn:schemas-microsoft-com:vml" Requires="v">
                <p:oleObj spid="_x0000_s14867" name="Ecuación" r:id="rId21" imgW="152280" imgH="164880" progId="Equation.3">
                  <p:embed/>
                </p:oleObj>
              </mc:Choice>
              <mc:Fallback>
                <p:oleObj name="Ecuación" r:id="rId21" imgW="152280" imgH="164880" progId="Equation.3">
                  <p:embed/>
                  <p:pic>
                    <p:nvPicPr>
                      <p:cNvPr id="0" name=""/>
                      <p:cNvPicPr>
                        <a:picLocks noChangeAspect="1" noChangeArrowheads="1"/>
                      </p:cNvPicPr>
                      <p:nvPr/>
                    </p:nvPicPr>
                    <p:blipFill>
                      <a:blip r:embed="rId22"/>
                      <a:srcRect/>
                      <a:stretch>
                        <a:fillRect/>
                      </a:stretch>
                    </p:blipFill>
                    <p:spPr bwMode="auto">
                      <a:xfrm>
                        <a:off x="6178748" y="3750131"/>
                        <a:ext cx="377825" cy="407987"/>
                      </a:xfrm>
                      <a:prstGeom prst="rect">
                        <a:avLst/>
                      </a:prstGeom>
                      <a:noFill/>
                      <a:extLst/>
                    </p:spPr>
                  </p:pic>
                </p:oleObj>
              </mc:Fallback>
            </mc:AlternateContent>
          </a:graphicData>
        </a:graphic>
      </p:graphicFrame>
      <p:sp>
        <p:nvSpPr>
          <p:cNvPr id="69" name="Rectángulo 68"/>
          <p:cNvSpPr/>
          <p:nvPr/>
        </p:nvSpPr>
        <p:spPr>
          <a:xfrm>
            <a:off x="971600" y="692696"/>
            <a:ext cx="3779753" cy="646331"/>
          </a:xfrm>
          <a:prstGeom prst="rect">
            <a:avLst/>
          </a:prstGeom>
        </p:spPr>
        <p:txBody>
          <a:bodyPr wrap="none">
            <a:spAutoFit/>
          </a:bodyPr>
          <a:lstStyle/>
          <a:p>
            <a:r>
              <a:rPr lang="en-US" sz="3600" b="1" dirty="0" smtClean="0"/>
              <a:t>Neuron approach….</a:t>
            </a:r>
            <a:endParaRPr lang="en-US" sz="3600" dirty="0"/>
          </a:p>
        </p:txBody>
      </p:sp>
      <p:sp>
        <p:nvSpPr>
          <p:cNvPr id="70" name="文字方塊 38"/>
          <p:cNvSpPr txBox="1"/>
          <p:nvPr/>
        </p:nvSpPr>
        <p:spPr>
          <a:xfrm>
            <a:off x="3131840" y="4077072"/>
            <a:ext cx="1944216" cy="830997"/>
          </a:xfrm>
          <a:prstGeom prst="rect">
            <a:avLst/>
          </a:prstGeom>
          <a:noFill/>
        </p:spPr>
        <p:txBody>
          <a:bodyPr wrap="square" rtlCol="0">
            <a:spAutoFit/>
          </a:bodyPr>
          <a:lstStyle/>
          <a:p>
            <a:pPr algn="ctr"/>
            <a:r>
              <a:rPr lang="en-US" altLang="zh-TW" sz="2400" dirty="0" smtClean="0">
                <a:solidFill>
                  <a:srgbClr val="0000FF"/>
                </a:solidFill>
              </a:rPr>
              <a:t>Cumulative</a:t>
            </a:r>
          </a:p>
          <a:p>
            <a:pPr algn="ctr"/>
            <a:r>
              <a:rPr lang="en-US" altLang="zh-TW" sz="2400" dirty="0" smtClean="0">
                <a:solidFill>
                  <a:srgbClr val="0000FF"/>
                </a:solidFill>
              </a:rPr>
              <a:t>influence</a:t>
            </a:r>
            <a:endParaRPr lang="en-US" altLang="zh-TW" sz="2400" dirty="0">
              <a:solidFill>
                <a:srgbClr val="0000FF"/>
              </a:solidFill>
            </a:endParaRPr>
          </a:p>
        </p:txBody>
      </p:sp>
      <p:cxnSp>
        <p:nvCxnSpPr>
          <p:cNvPr id="71" name="Conector recto 70"/>
          <p:cNvCxnSpPr/>
          <p:nvPr/>
        </p:nvCxnSpPr>
        <p:spPr>
          <a:xfrm flipV="1">
            <a:off x="5885560" y="3658672"/>
            <a:ext cx="360040" cy="8384"/>
          </a:xfrm>
          <a:prstGeom prst="line">
            <a:avLst/>
          </a:prstGeom>
          <a:ln w="158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4250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6" name="Imagen 5"/>
          <p:cNvPicPr>
            <a:picLocks noChangeAspect="1"/>
          </p:cNvPicPr>
          <p:nvPr/>
        </p:nvPicPr>
        <p:blipFill>
          <a:blip r:embed="rId2"/>
          <a:stretch>
            <a:fillRect/>
          </a:stretch>
        </p:blipFill>
        <p:spPr>
          <a:xfrm>
            <a:off x="683568" y="908720"/>
            <a:ext cx="7992888" cy="5451796"/>
          </a:xfrm>
          <a:prstGeom prst="rect">
            <a:avLst/>
          </a:prstGeom>
        </p:spPr>
      </p:pic>
      <p:sp>
        <p:nvSpPr>
          <p:cNvPr id="7" name="Rectángulo 6"/>
          <p:cNvSpPr/>
          <p:nvPr/>
        </p:nvSpPr>
        <p:spPr>
          <a:xfrm>
            <a:off x="1763688" y="6266378"/>
            <a:ext cx="4572000" cy="566309"/>
          </a:xfrm>
          <a:prstGeom prst="rect">
            <a:avLst/>
          </a:prstGeom>
        </p:spPr>
        <p:txBody>
          <a:bodyPr>
            <a:spAutoFit/>
          </a:bodyPr>
          <a:lstStyle/>
          <a:p>
            <a:pPr lvl="0">
              <a:spcBef>
                <a:spcPct val="20000"/>
              </a:spcBef>
            </a:pPr>
            <a:r>
              <a:rPr lang="en-US" sz="1400" b="1" dirty="0">
                <a:solidFill>
                  <a:prstClr val="black"/>
                </a:solidFill>
              </a:rPr>
              <a:t>Deep Learning using </a:t>
            </a:r>
            <a:r>
              <a:rPr lang="en-US" sz="1400" b="1" dirty="0" err="1">
                <a:solidFill>
                  <a:prstClr val="black"/>
                </a:solidFill>
              </a:rPr>
              <a:t>TensorFlow</a:t>
            </a:r>
            <a:r>
              <a:rPr lang="en-US" sz="1400" b="1" dirty="0">
                <a:solidFill>
                  <a:prstClr val="black"/>
                </a:solidFill>
              </a:rPr>
              <a:t> and </a:t>
            </a:r>
            <a:r>
              <a:rPr lang="en-US" sz="1400" b="1" dirty="0" err="1">
                <a:solidFill>
                  <a:prstClr val="black"/>
                </a:solidFill>
              </a:rPr>
              <a:t>TensorFlow</a:t>
            </a:r>
            <a:r>
              <a:rPr lang="en-US" sz="1400" b="1" dirty="0">
                <a:solidFill>
                  <a:prstClr val="black"/>
                </a:solidFill>
              </a:rPr>
              <a:t>-Slim</a:t>
            </a:r>
          </a:p>
          <a:p>
            <a:pPr lvl="0">
              <a:spcBef>
                <a:spcPct val="20000"/>
              </a:spcBef>
            </a:pPr>
            <a:r>
              <a:rPr lang="en-US" sz="1400" dirty="0" err="1">
                <a:solidFill>
                  <a:prstClr val="black"/>
                </a:solidFill>
              </a:rPr>
              <a:t>Dipendra</a:t>
            </a:r>
            <a:r>
              <a:rPr lang="en-US" sz="1400" dirty="0">
                <a:solidFill>
                  <a:prstClr val="black"/>
                </a:solidFill>
              </a:rPr>
              <a:t> </a:t>
            </a:r>
            <a:r>
              <a:rPr lang="en-US" sz="1400" dirty="0" err="1">
                <a:solidFill>
                  <a:prstClr val="black"/>
                </a:solidFill>
              </a:rPr>
              <a:t>Jha</a:t>
            </a:r>
            <a:r>
              <a:rPr lang="en-US" sz="1400" dirty="0">
                <a:solidFill>
                  <a:prstClr val="black"/>
                </a:solidFill>
              </a:rPr>
              <a:t> Northwestern University</a:t>
            </a:r>
          </a:p>
        </p:txBody>
      </p:sp>
    </p:spTree>
    <p:extLst>
      <p:ext uri="{BB962C8B-B14F-4D97-AF65-F5344CB8AC3E}">
        <p14:creationId xmlns:p14="http://schemas.microsoft.com/office/powerpoint/2010/main" val="7745100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smtClean="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smtClean="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smtClean="0"/>
              <a:t>Input Layer</a:t>
            </a:r>
            <a:endParaRPr lang="zh-TW" altLang="en-US" sz="2400" b="1" dirty="0"/>
          </a:p>
        </p:txBody>
      </p:sp>
      <p:sp>
        <p:nvSpPr>
          <p:cNvPr id="2" name="標題 1"/>
          <p:cNvSpPr>
            <a:spLocks noGrp="1"/>
          </p:cNvSpPr>
          <p:nvPr>
            <p:ph type="title"/>
          </p:nvPr>
        </p:nvSpPr>
        <p:spPr/>
        <p:txBody>
          <a:bodyPr>
            <a:normAutofit/>
          </a:bodyPr>
          <a:lstStyle/>
          <a:p>
            <a:r>
              <a:rPr lang="en-US" altLang="zh-TW" b="1" dirty="0"/>
              <a:t>Neural </a:t>
            </a:r>
            <a:r>
              <a:rPr lang="en-US" altLang="zh-TW" b="1" dirty="0" smtClean="0"/>
              <a:t>Network  (from </a:t>
            </a:r>
            <a:r>
              <a:rPr lang="en-US" altLang="zh-TW" dirty="0"/>
              <a:t>Hung-</a:t>
            </a:r>
            <a:r>
              <a:rPr lang="en-US" altLang="zh-TW" dirty="0" err="1"/>
              <a:t>yi</a:t>
            </a:r>
            <a:r>
              <a:rPr lang="en-US" altLang="zh-TW" dirty="0"/>
              <a:t> </a:t>
            </a:r>
            <a:r>
              <a:rPr lang="en-US" altLang="zh-TW" dirty="0" smtClean="0"/>
              <a:t>Lee</a:t>
            </a:r>
            <a:r>
              <a:rPr lang="zh-TW" altLang="en-US" dirty="0" smtClean="0"/>
              <a:t> </a:t>
            </a:r>
            <a:r>
              <a:rPr lang="es-ES" altLang="zh-TW" dirty="0" smtClean="0"/>
              <a:t>“Deep </a:t>
            </a:r>
            <a:r>
              <a:rPr lang="es-ES" altLang="zh-TW" dirty="0" err="1" smtClean="0"/>
              <a:t>Learning</a:t>
            </a:r>
            <a:r>
              <a:rPr lang="es-ES" altLang="zh-TW" dirty="0" smtClean="0"/>
              <a:t> Tutorial”)</a:t>
            </a:r>
            <a:endParaRPr lang="zh-TW" altLang="en-US" b="1"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smtClean="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smtClean="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7563"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7564"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1396259" y="4271709"/>
          <a:ext cx="407988" cy="488950"/>
        </p:xfrm>
        <a:graphic>
          <a:graphicData uri="http://schemas.openxmlformats.org/presentationml/2006/ole">
            <mc:AlternateContent xmlns:mc="http://schemas.openxmlformats.org/markup-compatibility/2006">
              <mc:Choice xmlns:v="urn:schemas-microsoft-com:vml" Requires="v">
                <p:oleObj spid="_x0000_s17565"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396259" y="427170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smtClean="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02414" y="367345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5" name="文字方塊 54"/>
          <p:cNvSpPr txBox="1"/>
          <p:nvPr/>
        </p:nvSpPr>
        <p:spPr>
          <a:xfrm>
            <a:off x="7471507" y="2154629"/>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56" name="文字方塊 55"/>
          <p:cNvSpPr txBox="1"/>
          <p:nvPr/>
        </p:nvSpPr>
        <p:spPr>
          <a:xfrm>
            <a:off x="7460224" y="2952849"/>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57" name="文字方塊 56"/>
          <p:cNvSpPr txBox="1"/>
          <p:nvPr/>
        </p:nvSpPr>
        <p:spPr>
          <a:xfrm>
            <a:off x="7460224" y="4219081"/>
            <a:ext cx="631069" cy="523220"/>
          </a:xfrm>
          <a:prstGeom prst="rect">
            <a:avLst/>
          </a:prstGeom>
          <a:noFill/>
        </p:spPr>
        <p:txBody>
          <a:bodyPr wrap="square" rtlCol="0">
            <a:spAutoFit/>
          </a:bodyPr>
          <a:lstStyle/>
          <a:p>
            <a:r>
              <a:rPr lang="en-US" altLang="zh-TW" sz="2800" dirty="0" err="1" smtClean="0"/>
              <a:t>y</a:t>
            </a:r>
            <a:r>
              <a:rPr lang="en-US" altLang="zh-TW" sz="2800" baseline="-25000" dirty="0" err="1"/>
              <a:t>M</a:t>
            </a:r>
            <a:endParaRPr lang="zh-TW" altLang="en-US" sz="2800" baseline="-25000" dirty="0"/>
          </a:p>
        </p:txBody>
      </p:sp>
      <p:sp>
        <p:nvSpPr>
          <p:cNvPr id="68" name="文字方塊 67"/>
          <p:cNvSpPr txBox="1"/>
          <p:nvPr/>
        </p:nvSpPr>
        <p:spPr>
          <a:xfrm>
            <a:off x="2136850" y="5937293"/>
            <a:ext cx="523901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Deep means many hidden layers</a:t>
            </a:r>
            <a:endParaRPr lang="zh-TW" altLang="en-US" sz="2800" dirty="0"/>
          </a:p>
        </p:txBody>
      </p: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4984751" y="116584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smtClean="0"/>
              <a:t>neuron</a:t>
            </a:r>
            <a:endParaRPr lang="zh-TW" altLang="en-US" sz="2400" dirty="0"/>
          </a:p>
        </p:txBody>
      </p:sp>
      <p:cxnSp>
        <p:nvCxnSpPr>
          <p:cNvPr id="10" name="直線單箭頭接點 9"/>
          <p:cNvCxnSpPr>
            <a:endCxn id="3" idx="2"/>
          </p:cNvCxnSpPr>
          <p:nvPr/>
        </p:nvCxnSpPr>
        <p:spPr>
          <a:xfrm flipV="1">
            <a:off x="4159624" y="162750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09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68"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b="1" dirty="0"/>
              <a:t>From linear classifiers TO Neural Networks</a:t>
            </a:r>
            <a:endParaRPr lang="zh-TW" altLang="en-US" b="1" dirty="0"/>
          </a:p>
        </p:txBody>
      </p:sp>
      <mc:AlternateContent xmlns:mc="http://schemas.openxmlformats.org/markup-compatibility/2006" xmlns:a14="http://schemas.microsoft.com/office/drawing/2010/main">
        <mc:Choice Requires="a14">
          <p:sp>
            <p:nvSpPr>
              <p:cNvPr id="9" name="Rectángulo 8"/>
              <p:cNvSpPr/>
              <p:nvPr/>
            </p:nvSpPr>
            <p:spPr>
              <a:xfrm>
                <a:off x="539552" y="1340768"/>
                <a:ext cx="8064896" cy="4090928"/>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Parameters </a:t>
                </a:r>
                <a14:m>
                  <m:oMath xmlns:m="http://schemas.openxmlformats.org/officeDocument/2006/math">
                    <m:r>
                      <a:rPr lang="en-US" sz="3200" b="1">
                        <a:solidFill>
                          <a:prstClr val="black"/>
                        </a:solidFill>
                        <a:latin typeface="Cambria Math" panose="02040503050406030204" pitchFamily="18" charset="0"/>
                        <a:ea typeface="Cambria Math" panose="02040503050406030204" pitchFamily="18" charset="0"/>
                      </a:rPr>
                      <m:t>𝛉</m:t>
                    </m:r>
                  </m:oMath>
                </a14:m>
                <a:r>
                  <a:rPr lang="en-US" sz="3200" dirty="0">
                    <a:solidFill>
                      <a:prstClr val="black"/>
                    </a:solidFill>
                  </a:rPr>
                  <a:t> that we use to learn         from a broad class of </a:t>
                </a:r>
                <a:r>
                  <a:rPr lang="en-US" sz="3200" dirty="0" smtClean="0">
                    <a:solidFill>
                      <a:prstClr val="black"/>
                    </a:solidFill>
                  </a:rPr>
                  <a:t>functions</a:t>
                </a:r>
              </a:p>
              <a:p>
                <a:pPr marL="457200" lvl="0" indent="-457200">
                  <a:buFont typeface="Arial" panose="020B0604020202020204" pitchFamily="34" charset="0"/>
                  <a:buChar char="•"/>
                </a:pPr>
                <a:endParaRPr lang="es-ES" sz="3200" dirty="0">
                  <a:solidFill>
                    <a:prstClr val="black"/>
                  </a:solidFill>
                </a:endParaRPr>
              </a:p>
              <a:p>
                <a:pPr marL="457200" lvl="0" indent="-457200">
                  <a:buFont typeface="Arial" panose="020B0604020202020204" pitchFamily="34" charset="0"/>
                  <a:buChar char="•"/>
                </a:pPr>
                <a:r>
                  <a:rPr lang="en-US" sz="3200" b="1" dirty="0" smtClean="0">
                    <a:solidFill>
                      <a:srgbClr val="0070C0"/>
                    </a:solidFill>
                  </a:rPr>
                  <a:t>Weights</a:t>
                </a:r>
                <a:r>
                  <a:rPr lang="en-US" sz="3200" dirty="0" smtClean="0">
                    <a:solidFill>
                      <a:prstClr val="black"/>
                    </a:solidFill>
                  </a:rPr>
                  <a:t> and </a:t>
                </a:r>
                <a:r>
                  <a:rPr lang="en-US" sz="3200" b="1" dirty="0" smtClean="0">
                    <a:solidFill>
                      <a:srgbClr val="0070C0"/>
                    </a:solidFill>
                  </a:rPr>
                  <a:t>thresholds</a:t>
                </a:r>
                <a:r>
                  <a:rPr lang="en-US" sz="3200" dirty="0" smtClean="0">
                    <a:solidFill>
                      <a:prstClr val="black"/>
                    </a:solidFill>
                  </a:rPr>
                  <a:t> are estimated from training examples:</a:t>
                </a:r>
              </a:p>
              <a:p>
                <a:pPr marL="914400" lvl="1" indent="-457200">
                  <a:buFont typeface="Courier New" panose="02070309020205020404" pitchFamily="49" charset="0"/>
                  <a:buChar char="o"/>
                </a:pPr>
                <a:r>
                  <a:rPr lang="en-US" sz="3200" dirty="0" smtClean="0">
                    <a:solidFill>
                      <a:prstClr val="black"/>
                    </a:solidFill>
                  </a:rPr>
                  <a:t>to minimize a </a:t>
                </a:r>
                <a:r>
                  <a:rPr lang="en-US" sz="3200" b="1" dirty="0" smtClean="0">
                    <a:solidFill>
                      <a:prstClr val="black"/>
                    </a:solidFill>
                  </a:rPr>
                  <a:t>loss function </a:t>
                </a:r>
                <a:r>
                  <a:rPr lang="en-US" sz="3200" dirty="0" smtClean="0">
                    <a:solidFill>
                      <a:prstClr val="black"/>
                    </a:solidFill>
                  </a:rPr>
                  <a:t>(i.e. similarity between NN outputs </a:t>
                </a:r>
                <a14:m>
                  <m:oMath xmlns:m="http://schemas.openxmlformats.org/officeDocument/2006/math">
                    <m:r>
                      <a:rPr lang="en-US" sz="3200" i="1" dirty="0" smtClean="0">
                        <a:solidFill>
                          <a:prstClr val="black"/>
                        </a:solidFill>
                        <a:latin typeface="Cambria Math" panose="02040503050406030204" pitchFamily="18" charset="0"/>
                      </a:rPr>
                      <m:t>𝑦</m:t>
                    </m:r>
                  </m:oMath>
                </a14:m>
                <a:r>
                  <a:rPr lang="en-US" sz="3200" dirty="0" smtClean="0">
                    <a:solidFill>
                      <a:prstClr val="black"/>
                    </a:solidFill>
                  </a:rPr>
                  <a:t> and desired outputs </a:t>
                </a:r>
                <a14:m>
                  <m:oMath xmlns:m="http://schemas.openxmlformats.org/officeDocument/2006/math">
                    <m:acc>
                      <m:accPr>
                        <m:chr m:val="̂"/>
                        <m:ctrlPr>
                          <a:rPr lang="en-US" sz="3200" i="1" smtClean="0">
                            <a:solidFill>
                              <a:prstClr val="black"/>
                            </a:solidFill>
                            <a:latin typeface="Cambria Math" panose="02040503050406030204" pitchFamily="18" charset="0"/>
                          </a:rPr>
                        </m:ctrlPr>
                      </m:accPr>
                      <m:e>
                        <m:r>
                          <a:rPr lang="es-ES" sz="3200" b="0" i="1" smtClean="0">
                            <a:solidFill>
                              <a:prstClr val="black"/>
                            </a:solidFill>
                            <a:latin typeface="Cambria Math" panose="02040503050406030204" pitchFamily="18" charset="0"/>
                          </a:rPr>
                          <m:t>𝑦</m:t>
                        </m:r>
                      </m:e>
                    </m:acc>
                  </m:oMath>
                </a14:m>
                <a:r>
                  <a:rPr lang="en-US" sz="3200" dirty="0" smtClean="0">
                    <a:solidFill>
                      <a:prstClr val="black"/>
                    </a:solidFill>
                  </a:rPr>
                  <a:t> )</a:t>
                </a:r>
                <a:endParaRPr lang="en-US" sz="3200" dirty="0">
                  <a:solidFill>
                    <a:prstClr val="black"/>
                  </a:solidFill>
                </a:endParaRPr>
              </a:p>
            </p:txBody>
          </p:sp>
        </mc:Choice>
        <mc:Fallback xmlns="">
          <p:sp>
            <p:nvSpPr>
              <p:cNvPr id="9" name="Rectángulo 8"/>
              <p:cNvSpPr>
                <a:spLocks noRot="1" noChangeAspect="1" noMove="1" noResize="1" noEditPoints="1" noAdjustHandles="1" noChangeArrowheads="1" noChangeShapeType="1" noTextEdit="1"/>
              </p:cNvSpPr>
              <p:nvPr/>
            </p:nvSpPr>
            <p:spPr>
              <a:xfrm>
                <a:off x="539552" y="1340768"/>
                <a:ext cx="8064896" cy="4090928"/>
              </a:xfrm>
              <a:prstGeom prst="rect">
                <a:avLst/>
              </a:prstGeom>
              <a:blipFill rotWithShape="0">
                <a:blip r:embed="rId4"/>
                <a:stretch>
                  <a:fillRect l="-1740" t="-1788" b="-2683"/>
                </a:stretch>
              </a:blipFill>
            </p:spPr>
            <p:txBody>
              <a:bodyPr/>
              <a:lstStyle/>
              <a:p>
                <a:r>
                  <a:rPr lang="en-US">
                    <a:noFill/>
                  </a:rPr>
                  <a:t> </a:t>
                </a:r>
              </a:p>
            </p:txBody>
          </p:sp>
        </mc:Fallback>
      </mc:AlternateContent>
      <p:graphicFrame>
        <p:nvGraphicFramePr>
          <p:cNvPr id="83" name="Object 12"/>
          <p:cNvGraphicFramePr>
            <a:graphicFrameLocks noChangeAspect="1"/>
          </p:cNvGraphicFramePr>
          <p:nvPr>
            <p:extLst>
              <p:ext uri="{D42A27DB-BD31-4B8C-83A1-F6EECF244321}">
                <p14:modId xmlns:p14="http://schemas.microsoft.com/office/powerpoint/2010/main" val="577828130"/>
              </p:ext>
            </p:extLst>
          </p:nvPr>
        </p:nvGraphicFramePr>
        <p:xfrm>
          <a:off x="6712545" y="1353270"/>
          <a:ext cx="739775" cy="563562"/>
        </p:xfrm>
        <a:graphic>
          <a:graphicData uri="http://schemas.openxmlformats.org/presentationml/2006/ole">
            <mc:AlternateContent xmlns:mc="http://schemas.openxmlformats.org/markup-compatibility/2006">
              <mc:Choice xmlns:v="urn:schemas-microsoft-com:vml" Requires="v">
                <p:oleObj spid="_x0000_s15417" name="Ecuación" r:id="rId5" imgW="266400" imgH="203040" progId="Equation.3">
                  <p:embed/>
                </p:oleObj>
              </mc:Choice>
              <mc:Fallback>
                <p:oleObj name="Ecuación" r:id="rId5" imgW="266400" imgH="203040" progId="Equation.3">
                  <p:embed/>
                  <p:pic>
                    <p:nvPicPr>
                      <p:cNvPr id="0" name=""/>
                      <p:cNvPicPr>
                        <a:picLocks noChangeAspect="1" noChangeArrowheads="1"/>
                      </p:cNvPicPr>
                      <p:nvPr/>
                    </p:nvPicPr>
                    <p:blipFill>
                      <a:blip r:embed="rId6"/>
                      <a:srcRect/>
                      <a:stretch>
                        <a:fillRect/>
                      </a:stretch>
                    </p:blipFill>
                    <p:spPr bwMode="auto">
                      <a:xfrm>
                        <a:off x="6712545" y="1353270"/>
                        <a:ext cx="739775" cy="563562"/>
                      </a:xfrm>
                      <a:prstGeom prst="rect">
                        <a:avLst/>
                      </a:prstGeom>
                      <a:noFill/>
                      <a:extLst/>
                    </p:spPr>
                  </p:pic>
                </p:oleObj>
              </mc:Fallback>
            </mc:AlternateContent>
          </a:graphicData>
        </a:graphic>
      </p:graphicFrame>
    </p:spTree>
    <p:extLst>
      <p:ext uri="{BB962C8B-B14F-4D97-AF65-F5344CB8AC3E}">
        <p14:creationId xmlns:p14="http://schemas.microsoft.com/office/powerpoint/2010/main" val="1013338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2"/>
          <p:cNvGraphicFramePr>
            <a:graphicFrameLocks noChangeAspect="1"/>
          </p:cNvGraphicFramePr>
          <p:nvPr>
            <p:extLst>
              <p:ext uri="{D42A27DB-BD31-4B8C-83A1-F6EECF244321}">
                <p14:modId xmlns:p14="http://schemas.microsoft.com/office/powerpoint/2010/main" val="1254725601"/>
              </p:ext>
            </p:extLst>
          </p:nvPr>
        </p:nvGraphicFramePr>
        <p:xfrm>
          <a:off x="2651125" y="561975"/>
          <a:ext cx="5922963" cy="596900"/>
        </p:xfrm>
        <a:graphic>
          <a:graphicData uri="http://schemas.openxmlformats.org/presentationml/2006/ole">
            <mc:AlternateContent xmlns:mc="http://schemas.openxmlformats.org/markup-compatibility/2006">
              <mc:Choice xmlns:v="urn:schemas-microsoft-com:vml" Requires="v">
                <p:oleObj spid="_x0000_s9079" name="Ecuación" r:id="rId3" imgW="2133360" imgH="215640" progId="Equation.3">
                  <p:embed/>
                </p:oleObj>
              </mc:Choice>
              <mc:Fallback>
                <p:oleObj name="Ecuación" r:id="rId3" imgW="2133360" imgH="215640" progId="Equation.3">
                  <p:embed/>
                  <p:pic>
                    <p:nvPicPr>
                      <p:cNvPr id="0" name=""/>
                      <p:cNvPicPr>
                        <a:picLocks noChangeAspect="1" noChangeArrowheads="1"/>
                      </p:cNvPicPr>
                      <p:nvPr/>
                    </p:nvPicPr>
                    <p:blipFill>
                      <a:blip r:embed="rId4"/>
                      <a:srcRect/>
                      <a:stretch>
                        <a:fillRect/>
                      </a:stretch>
                    </p:blipFill>
                    <p:spPr bwMode="auto">
                      <a:xfrm>
                        <a:off x="2651125" y="561975"/>
                        <a:ext cx="5922963" cy="596900"/>
                      </a:xfrm>
                      <a:prstGeom prst="rect">
                        <a:avLst/>
                      </a:prstGeom>
                      <a:noFill/>
                      <a:extLst/>
                    </p:spPr>
                  </p:pic>
                </p:oleObj>
              </mc:Fallback>
            </mc:AlternateContent>
          </a:graphicData>
        </a:graphic>
      </p:graphicFrame>
      <p:sp>
        <p:nvSpPr>
          <p:cNvPr id="6" name="矩形 25"/>
          <p:cNvSpPr/>
          <p:nvPr/>
        </p:nvSpPr>
        <p:spPr>
          <a:xfrm>
            <a:off x="1596245" y="607316"/>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3"/>
          <p:cNvSpPr/>
          <p:nvPr/>
        </p:nvSpPr>
        <p:spPr>
          <a:xfrm>
            <a:off x="3285854" y="3131920"/>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矩形 4"/>
          <p:cNvSpPr/>
          <p:nvPr/>
        </p:nvSpPr>
        <p:spPr>
          <a:xfrm>
            <a:off x="611560" y="519448"/>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 name="直線單箭頭接點 5"/>
          <p:cNvCxnSpPr>
            <a:stCxn id="20" idx="3"/>
            <a:endCxn id="22" idx="1"/>
          </p:cNvCxnSpPr>
          <p:nvPr/>
        </p:nvCxnSpPr>
        <p:spPr>
          <a:xfrm flipV="1">
            <a:off x="1200637" y="2120747"/>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12"/>
          <p:cNvGraphicFramePr>
            <a:graphicFrameLocks noChangeAspect="1"/>
          </p:cNvGraphicFramePr>
          <p:nvPr>
            <p:extLst/>
          </p:nvPr>
        </p:nvGraphicFramePr>
        <p:xfrm>
          <a:off x="4079811" y="1450901"/>
          <a:ext cx="352425" cy="350837"/>
        </p:xfrm>
        <a:graphic>
          <a:graphicData uri="http://schemas.openxmlformats.org/presentationml/2006/ole">
            <mc:AlternateContent xmlns:mc="http://schemas.openxmlformats.org/markup-compatibility/2006">
              <mc:Choice xmlns:v="urn:schemas-microsoft-com:vml" Requires="v">
                <p:oleObj spid="_x0000_s9080" name="方程式" r:id="rId5" imgW="126720" imgH="126720" progId="Equation.3">
                  <p:embed/>
                </p:oleObj>
              </mc:Choice>
              <mc:Fallback>
                <p:oleObj name="方程式" r:id="rId5" imgW="126720" imgH="126720" progId="Equation.3">
                  <p:embed/>
                  <p:pic>
                    <p:nvPicPr>
                      <p:cNvPr id="0" name=""/>
                      <p:cNvPicPr>
                        <a:picLocks noChangeAspect="1" noChangeArrowheads="1"/>
                      </p:cNvPicPr>
                      <p:nvPr/>
                    </p:nvPicPr>
                    <p:blipFill>
                      <a:blip r:embed="rId6"/>
                      <a:srcRect/>
                      <a:stretch>
                        <a:fillRect/>
                      </a:stretch>
                    </p:blipFill>
                    <p:spPr bwMode="auto">
                      <a:xfrm>
                        <a:off x="4079811" y="1450901"/>
                        <a:ext cx="352425" cy="350837"/>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1654336" y="628045"/>
          <a:ext cx="493713" cy="595313"/>
        </p:xfrm>
        <a:graphic>
          <a:graphicData uri="http://schemas.openxmlformats.org/presentationml/2006/ole">
            <mc:AlternateContent xmlns:mc="http://schemas.openxmlformats.org/markup-compatibility/2006">
              <mc:Choice xmlns:v="urn:schemas-microsoft-com:vml" Requires="v">
                <p:oleObj spid="_x0000_s9081"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1654336" y="628045"/>
                        <a:ext cx="493713" cy="595313"/>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1658186" y="1264299"/>
          <a:ext cx="528638" cy="595313"/>
        </p:xfrm>
        <a:graphic>
          <a:graphicData uri="http://schemas.openxmlformats.org/presentationml/2006/ole">
            <mc:AlternateContent xmlns:mc="http://schemas.openxmlformats.org/markup-compatibility/2006">
              <mc:Choice xmlns:v="urn:schemas-microsoft-com:vml" Requires="v">
                <p:oleObj spid="_x0000_s9082"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1658186" y="1264299"/>
                        <a:ext cx="528638" cy="59531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1654336" y="2043149"/>
          <a:ext cx="598487" cy="595312"/>
        </p:xfrm>
        <a:graphic>
          <a:graphicData uri="http://schemas.openxmlformats.org/presentationml/2006/ole">
            <mc:AlternateContent xmlns:mc="http://schemas.openxmlformats.org/markup-compatibility/2006">
              <mc:Choice xmlns:v="urn:schemas-microsoft-com:vml" Requires="v">
                <p:oleObj spid="_x0000_s9083" name="方程式" r:id="rId11" imgW="215640" imgH="215640" progId="Equation.3">
                  <p:embed/>
                </p:oleObj>
              </mc:Choice>
              <mc:Fallback>
                <p:oleObj name="方程式" r:id="rId11" imgW="215640" imgH="215640" progId="Equation.3">
                  <p:embed/>
                  <p:pic>
                    <p:nvPicPr>
                      <p:cNvPr id="0" name=""/>
                      <p:cNvPicPr>
                        <a:picLocks noChangeAspect="1" noChangeArrowheads="1"/>
                      </p:cNvPicPr>
                      <p:nvPr/>
                    </p:nvPicPr>
                    <p:blipFill>
                      <a:blip r:embed="rId12"/>
                      <a:srcRect/>
                      <a:stretch>
                        <a:fillRect/>
                      </a:stretch>
                    </p:blipFill>
                    <p:spPr bwMode="auto">
                      <a:xfrm>
                        <a:off x="1654336" y="2043149"/>
                        <a:ext cx="598487" cy="595312"/>
                      </a:xfrm>
                      <a:prstGeom prst="rect">
                        <a:avLst/>
                      </a:prstGeom>
                      <a:noFill/>
                      <a:extLst/>
                    </p:spPr>
                  </p:pic>
                </p:oleObj>
              </mc:Fallback>
            </mc:AlternateContent>
          </a:graphicData>
        </a:graphic>
      </p:graphicFrame>
      <p:cxnSp>
        <p:nvCxnSpPr>
          <p:cNvPr id="14" name="直線單箭頭接點 11"/>
          <p:cNvCxnSpPr>
            <a:endCxn id="29" idx="2"/>
          </p:cNvCxnSpPr>
          <p:nvPr/>
        </p:nvCxnSpPr>
        <p:spPr>
          <a:xfrm>
            <a:off x="3687710" y="2090147"/>
            <a:ext cx="1271039" cy="35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p:cNvCxnSpPr>
            <a:stCxn id="19" idx="3"/>
            <a:endCxn id="22" idx="1"/>
          </p:cNvCxnSpPr>
          <p:nvPr/>
        </p:nvCxnSpPr>
        <p:spPr>
          <a:xfrm>
            <a:off x="1188606" y="1693491"/>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3"/>
          <p:cNvCxnSpPr>
            <a:endCxn id="22" idx="1"/>
          </p:cNvCxnSpPr>
          <p:nvPr/>
        </p:nvCxnSpPr>
        <p:spPr>
          <a:xfrm>
            <a:off x="1208257" y="835215"/>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4"/>
          <p:cNvSpPr txBox="1"/>
          <p:nvPr/>
        </p:nvSpPr>
        <p:spPr>
          <a:xfrm rot="5400000">
            <a:off x="618410" y="218043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8" name="Object 12"/>
          <p:cNvGraphicFramePr>
            <a:graphicFrameLocks noChangeAspect="1"/>
          </p:cNvGraphicFramePr>
          <p:nvPr>
            <p:extLst/>
          </p:nvPr>
        </p:nvGraphicFramePr>
        <p:xfrm>
          <a:off x="693306" y="476672"/>
          <a:ext cx="495300" cy="630238"/>
        </p:xfrm>
        <a:graphic>
          <a:graphicData uri="http://schemas.openxmlformats.org/presentationml/2006/ole">
            <mc:AlternateContent xmlns:mc="http://schemas.openxmlformats.org/markup-compatibility/2006">
              <mc:Choice xmlns:v="urn:schemas-microsoft-com:vml" Requires="v">
                <p:oleObj spid="_x0000_s9084"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693306" y="476672"/>
                        <a:ext cx="495300" cy="630238"/>
                      </a:xfrm>
                      <a:prstGeom prst="rect">
                        <a:avLst/>
                      </a:prstGeom>
                      <a:noFill/>
                      <a:extLst/>
                    </p:spPr>
                  </p:pic>
                </p:oleObj>
              </mc:Fallback>
            </mc:AlternateContent>
          </a:graphicData>
        </a:graphic>
      </p:graphicFrame>
      <p:graphicFrame>
        <p:nvGraphicFramePr>
          <p:cNvPr id="19" name="Object 12"/>
          <p:cNvGraphicFramePr>
            <a:graphicFrameLocks noChangeAspect="1"/>
          </p:cNvGraphicFramePr>
          <p:nvPr>
            <p:extLst/>
          </p:nvPr>
        </p:nvGraphicFramePr>
        <p:xfrm>
          <a:off x="693306" y="1378372"/>
          <a:ext cx="495300" cy="630238"/>
        </p:xfrm>
        <a:graphic>
          <a:graphicData uri="http://schemas.openxmlformats.org/presentationml/2006/ole">
            <mc:AlternateContent xmlns:mc="http://schemas.openxmlformats.org/markup-compatibility/2006">
              <mc:Choice xmlns:v="urn:schemas-microsoft-com:vml" Requires="v">
                <p:oleObj spid="_x0000_s9085" name="Ecuación" r:id="rId15" imgW="177480" imgH="228600" progId="Equation.3">
                  <p:embed/>
                </p:oleObj>
              </mc:Choice>
              <mc:Fallback>
                <p:oleObj name="Ecuación" r:id="rId15" imgW="177480" imgH="228600" progId="Equation.3">
                  <p:embed/>
                  <p:pic>
                    <p:nvPicPr>
                      <p:cNvPr id="0" name=""/>
                      <p:cNvPicPr>
                        <a:picLocks noChangeAspect="1" noChangeArrowheads="1"/>
                      </p:cNvPicPr>
                      <p:nvPr/>
                    </p:nvPicPr>
                    <p:blipFill>
                      <a:blip r:embed="rId16"/>
                      <a:srcRect/>
                      <a:stretch>
                        <a:fillRect/>
                      </a:stretch>
                    </p:blipFill>
                    <p:spPr bwMode="auto">
                      <a:xfrm>
                        <a:off x="693306" y="1378372"/>
                        <a:ext cx="495300" cy="630238"/>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nvPr>
        </p:nvGraphicFramePr>
        <p:xfrm>
          <a:off x="667237" y="2594490"/>
          <a:ext cx="533400" cy="630238"/>
        </p:xfrm>
        <a:graphic>
          <a:graphicData uri="http://schemas.openxmlformats.org/presentationml/2006/ole">
            <mc:AlternateContent xmlns:mc="http://schemas.openxmlformats.org/markup-compatibility/2006">
              <mc:Choice xmlns:v="urn:schemas-microsoft-com:vml" Requires="v">
                <p:oleObj spid="_x0000_s9086" name="Ecuación" r:id="rId17" imgW="190440" imgH="228600" progId="Equation.3">
                  <p:embed/>
                </p:oleObj>
              </mc:Choice>
              <mc:Fallback>
                <p:oleObj name="Ecuación" r:id="rId17" imgW="190440" imgH="228600" progId="Equation.3">
                  <p:embed/>
                  <p:pic>
                    <p:nvPicPr>
                      <p:cNvPr id="0" name=""/>
                      <p:cNvPicPr>
                        <a:picLocks noChangeAspect="1" noChangeArrowheads="1"/>
                      </p:cNvPicPr>
                      <p:nvPr/>
                    </p:nvPicPr>
                    <p:blipFill>
                      <a:blip r:embed="rId18"/>
                      <a:srcRect/>
                      <a:stretch>
                        <a:fillRect/>
                      </a:stretch>
                    </p:blipFill>
                    <p:spPr bwMode="auto">
                      <a:xfrm>
                        <a:off x="667237" y="2594490"/>
                        <a:ext cx="533400" cy="630238"/>
                      </a:xfrm>
                      <a:prstGeom prst="rect">
                        <a:avLst/>
                      </a:prstGeom>
                      <a:noFill/>
                      <a:extLst/>
                    </p:spPr>
                  </p:pic>
                </p:oleObj>
              </mc:Fallback>
            </mc:AlternateContent>
          </a:graphicData>
        </a:graphic>
      </p:graphicFrame>
      <p:grpSp>
        <p:nvGrpSpPr>
          <p:cNvPr id="21" name="群組 20"/>
          <p:cNvGrpSpPr/>
          <p:nvPr/>
        </p:nvGrpSpPr>
        <p:grpSpPr>
          <a:xfrm>
            <a:off x="3346196" y="1860587"/>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087" name="方程式" r:id="rId19" imgW="139680" imgH="139680" progId="Equation.3">
                    <p:embed/>
                  </p:oleObj>
                </mc:Choice>
                <mc:Fallback>
                  <p:oleObj name="方程式" r:id="rId19" imgW="139680" imgH="139680" progId="Equation.3">
                    <p:embed/>
                    <p:pic>
                      <p:nvPicPr>
                        <p:cNvPr id="0" name=""/>
                        <p:cNvPicPr>
                          <a:picLocks noChangeAspect="1" noChangeArrowheads="1"/>
                        </p:cNvPicPr>
                        <p:nvPr/>
                      </p:nvPicPr>
                      <p:blipFill>
                        <a:blip r:embed="rId20"/>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nvPr>
        </p:nvGraphicFramePr>
        <p:xfrm>
          <a:off x="3403892" y="3214438"/>
          <a:ext cx="354012" cy="488950"/>
        </p:xfrm>
        <a:graphic>
          <a:graphicData uri="http://schemas.openxmlformats.org/presentationml/2006/ole">
            <mc:AlternateContent xmlns:mc="http://schemas.openxmlformats.org/markup-compatibility/2006">
              <mc:Choice xmlns:v="urn:schemas-microsoft-com:vml" Requires="v">
                <p:oleObj spid="_x0000_s9088" name="方程式" r:id="rId21" imgW="126720" imgH="177480" progId="Equation.3">
                  <p:embed/>
                </p:oleObj>
              </mc:Choice>
              <mc:Fallback>
                <p:oleObj name="方程式" r:id="rId21" imgW="126720" imgH="177480" progId="Equation.3">
                  <p:embed/>
                  <p:pic>
                    <p:nvPicPr>
                      <p:cNvPr id="0" name=""/>
                      <p:cNvPicPr>
                        <a:picLocks noChangeAspect="1" noChangeArrowheads="1"/>
                      </p:cNvPicPr>
                      <p:nvPr/>
                    </p:nvPicPr>
                    <p:blipFill>
                      <a:blip r:embed="rId22"/>
                      <a:srcRect/>
                      <a:stretch>
                        <a:fillRect/>
                      </a:stretch>
                    </p:blipFill>
                    <p:spPr bwMode="auto">
                      <a:xfrm>
                        <a:off x="3403892" y="3214438"/>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3597403" y="2391350"/>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33"/>
          <p:cNvSpPr txBox="1"/>
          <p:nvPr/>
        </p:nvSpPr>
        <p:spPr>
          <a:xfrm>
            <a:off x="3602068" y="483954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27" name="文字方塊 38"/>
          <p:cNvSpPr txBox="1"/>
          <p:nvPr/>
        </p:nvSpPr>
        <p:spPr>
          <a:xfrm>
            <a:off x="1347616" y="2909609"/>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cxnSp>
        <p:nvCxnSpPr>
          <p:cNvPr id="28" name="直線單箭頭接點 35"/>
          <p:cNvCxnSpPr/>
          <p:nvPr/>
        </p:nvCxnSpPr>
        <p:spPr>
          <a:xfrm flipV="1">
            <a:off x="5669181" y="215286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6"/>
          <p:cNvSpPr/>
          <p:nvPr/>
        </p:nvSpPr>
        <p:spPr>
          <a:xfrm>
            <a:off x="4958749" y="1654399"/>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30" name="Object 12"/>
          <p:cNvGraphicFramePr>
            <a:graphicFrameLocks noChangeAspect="1"/>
          </p:cNvGraphicFramePr>
          <p:nvPr>
            <p:extLst/>
          </p:nvPr>
        </p:nvGraphicFramePr>
        <p:xfrm>
          <a:off x="5026140" y="1849963"/>
          <a:ext cx="787400" cy="533400"/>
        </p:xfrm>
        <a:graphic>
          <a:graphicData uri="http://schemas.openxmlformats.org/presentationml/2006/ole">
            <mc:AlternateContent xmlns:mc="http://schemas.openxmlformats.org/markup-compatibility/2006">
              <mc:Choice xmlns:v="urn:schemas-microsoft-com:vml" Requires="v">
                <p:oleObj spid="_x0000_s9089" name="方程式" r:id="rId23" imgW="317160" imgH="215640" progId="Equation.3">
                  <p:embed/>
                </p:oleObj>
              </mc:Choice>
              <mc:Fallback>
                <p:oleObj name="方程式" r:id="rId23" imgW="317160" imgH="215640" progId="Equation.3">
                  <p:embed/>
                  <p:pic>
                    <p:nvPicPr>
                      <p:cNvPr id="0" name=""/>
                      <p:cNvPicPr>
                        <a:picLocks noChangeAspect="1" noChangeArrowheads="1"/>
                      </p:cNvPicPr>
                      <p:nvPr/>
                    </p:nvPicPr>
                    <p:blipFill>
                      <a:blip r:embed="rId24"/>
                      <a:srcRect/>
                      <a:stretch>
                        <a:fillRect/>
                      </a:stretch>
                    </p:blipFill>
                    <p:spPr bwMode="auto">
                      <a:xfrm>
                        <a:off x="5026140" y="1849963"/>
                        <a:ext cx="787400" cy="533400"/>
                      </a:xfrm>
                      <a:prstGeom prst="rect">
                        <a:avLst/>
                      </a:prstGeom>
                      <a:noFill/>
                      <a:extLst/>
                    </p:spPr>
                  </p:pic>
                </p:oleObj>
              </mc:Fallback>
            </mc:AlternateContent>
          </a:graphicData>
        </a:graphic>
      </p:graphicFrame>
      <p:graphicFrame>
        <p:nvGraphicFramePr>
          <p:cNvPr id="31" name="Object 12"/>
          <p:cNvGraphicFramePr>
            <a:graphicFrameLocks noChangeAspect="1"/>
          </p:cNvGraphicFramePr>
          <p:nvPr>
            <p:extLst/>
          </p:nvPr>
        </p:nvGraphicFramePr>
        <p:xfrm>
          <a:off x="6518782" y="1908796"/>
          <a:ext cx="387350" cy="455612"/>
        </p:xfrm>
        <a:graphic>
          <a:graphicData uri="http://schemas.openxmlformats.org/presentationml/2006/ole">
            <mc:AlternateContent xmlns:mc="http://schemas.openxmlformats.org/markup-compatibility/2006">
              <mc:Choice xmlns:v="urn:schemas-microsoft-com:vml" Requires="v">
                <p:oleObj spid="_x0000_s9090" name="Ecuación" r:id="rId25" imgW="139680" imgH="164880" progId="Equation.3">
                  <p:embed/>
                </p:oleObj>
              </mc:Choice>
              <mc:Fallback>
                <p:oleObj name="Ecuación" r:id="rId25" imgW="139680" imgH="164880" progId="Equation.3">
                  <p:embed/>
                  <p:pic>
                    <p:nvPicPr>
                      <p:cNvPr id="0" name=""/>
                      <p:cNvPicPr>
                        <a:picLocks noChangeAspect="1" noChangeArrowheads="1"/>
                      </p:cNvPicPr>
                      <p:nvPr/>
                    </p:nvPicPr>
                    <p:blipFill>
                      <a:blip r:embed="rId26"/>
                      <a:srcRect/>
                      <a:stretch>
                        <a:fillRect/>
                      </a:stretch>
                    </p:blipFill>
                    <p:spPr bwMode="auto">
                      <a:xfrm>
                        <a:off x="6518782" y="1908796"/>
                        <a:ext cx="387350" cy="455612"/>
                      </a:xfrm>
                      <a:prstGeom prst="rect">
                        <a:avLst/>
                      </a:prstGeom>
                      <a:noFill/>
                      <a:extLst/>
                    </p:spPr>
                  </p:pic>
                </p:oleObj>
              </mc:Fallback>
            </mc:AlternateContent>
          </a:graphicData>
        </a:graphic>
      </p:graphicFrame>
      <p:sp>
        <p:nvSpPr>
          <p:cNvPr id="32" name="文字方塊 39"/>
          <p:cNvSpPr txBox="1"/>
          <p:nvPr/>
        </p:nvSpPr>
        <p:spPr>
          <a:xfrm>
            <a:off x="5364088" y="2276872"/>
            <a:ext cx="3600400" cy="1938992"/>
          </a:xfrm>
          <a:prstGeom prst="rect">
            <a:avLst/>
          </a:prstGeom>
          <a:noFill/>
        </p:spPr>
        <p:txBody>
          <a:bodyPr wrap="square" rtlCol="0">
            <a:spAutoFit/>
          </a:bodyPr>
          <a:lstStyle/>
          <a:p>
            <a:pPr algn="ctr"/>
            <a:r>
              <a:rPr lang="en-US" altLang="zh-TW" sz="2400" dirty="0">
                <a:solidFill>
                  <a:srgbClr val="FF0000"/>
                </a:solidFill>
              </a:rPr>
              <a:t>… </a:t>
            </a:r>
            <a:r>
              <a:rPr lang="en-US" altLang="zh-TW" sz="2400" dirty="0" smtClean="0">
                <a:solidFill>
                  <a:srgbClr val="FF0000"/>
                </a:solidFill>
              </a:rPr>
              <a:t>gradients!</a:t>
            </a:r>
            <a:endParaRPr lang="en-US" altLang="zh-TW" sz="2400" dirty="0">
              <a:solidFill>
                <a:srgbClr val="FF0000"/>
              </a:solidFill>
            </a:endParaRPr>
          </a:p>
          <a:p>
            <a:pPr algn="ctr"/>
            <a:r>
              <a:rPr lang="en-US" altLang="zh-TW" sz="2400" dirty="0">
                <a:solidFill>
                  <a:srgbClr val="FF0000"/>
                </a:solidFill>
              </a:rPr>
              <a:t>c</a:t>
            </a:r>
            <a:r>
              <a:rPr lang="en-US" altLang="zh-TW" sz="2400" dirty="0" smtClean="0">
                <a:solidFill>
                  <a:srgbClr val="FF0000"/>
                </a:solidFill>
              </a:rPr>
              <a:t>ontinuous activation!</a:t>
            </a:r>
            <a:endParaRPr lang="en-US" altLang="zh-TW" sz="2400" dirty="0">
              <a:solidFill>
                <a:srgbClr val="FF0000"/>
              </a:solidFill>
            </a:endParaRPr>
          </a:p>
          <a:p>
            <a:pPr algn="ctr"/>
            <a:r>
              <a:rPr lang="en-US" altLang="zh-TW" sz="2400" dirty="0" smtClean="0">
                <a:solidFill>
                  <a:srgbClr val="FF0000"/>
                </a:solidFill>
              </a:rPr>
              <a:t>…25 years</a:t>
            </a:r>
            <a:r>
              <a:rPr lang="en-US" altLang="zh-TW" sz="2400" dirty="0">
                <a:solidFill>
                  <a:srgbClr val="FF0000"/>
                </a:solidFill>
              </a:rPr>
              <a:t>… Paul J. </a:t>
            </a:r>
            <a:r>
              <a:rPr lang="en-US" altLang="zh-TW" sz="2400" dirty="0" err="1" smtClean="0">
                <a:solidFill>
                  <a:srgbClr val="FF0000"/>
                </a:solidFill>
              </a:rPr>
              <a:t>Werbos</a:t>
            </a:r>
            <a:r>
              <a:rPr lang="en-US" altLang="zh-TW" sz="2400" dirty="0" smtClean="0">
                <a:solidFill>
                  <a:srgbClr val="FF0000"/>
                </a:solidFill>
              </a:rPr>
              <a:t> (1974) </a:t>
            </a:r>
          </a:p>
          <a:p>
            <a:pPr algn="ctr"/>
            <a:r>
              <a:rPr lang="en-US" altLang="zh-TW" sz="2400" dirty="0" smtClean="0">
                <a:solidFill>
                  <a:srgbClr val="0000FF"/>
                </a:solidFill>
              </a:rPr>
              <a:t>…as Sigmoid function</a:t>
            </a:r>
            <a:endParaRPr lang="zh-TW" altLang="en-US" sz="2400" dirty="0">
              <a:solidFill>
                <a:srgbClr val="0000FF"/>
              </a:solidFill>
            </a:endParaRPr>
          </a:p>
        </p:txBody>
      </p:sp>
      <p:grpSp>
        <p:nvGrpSpPr>
          <p:cNvPr id="33" name="群組 2"/>
          <p:cNvGrpSpPr/>
          <p:nvPr/>
        </p:nvGrpSpPr>
        <p:grpSpPr>
          <a:xfrm>
            <a:off x="2771800" y="4581128"/>
            <a:ext cx="5297714" cy="2078894"/>
            <a:chOff x="3543455" y="4585976"/>
            <a:chExt cx="5297714" cy="2078894"/>
          </a:xfrm>
        </p:grpSpPr>
        <p:sp>
          <p:nvSpPr>
            <p:cNvPr id="34" name="圓角矩形圖說文字 136"/>
            <p:cNvSpPr/>
            <p:nvPr/>
          </p:nvSpPr>
          <p:spPr>
            <a:xfrm>
              <a:off x="3543455" y="4585976"/>
              <a:ext cx="5297714" cy="2078894"/>
            </a:xfrm>
            <a:prstGeom prst="wedgeRoundRectCallout">
              <a:avLst>
                <a:gd name="adj1" fmla="val -783"/>
                <a:gd name="adj2" fmla="val -140757"/>
                <a:gd name="adj3" fmla="val 16667"/>
              </a:avLst>
            </a:prstGeom>
            <a:solidFill>
              <a:sysClr val="window" lastClr="FFFFFF"/>
            </a:solidFill>
            <a:ln w="3810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5" name="群組 3"/>
            <p:cNvGrpSpPr/>
            <p:nvPr/>
          </p:nvGrpSpPr>
          <p:grpSpPr>
            <a:xfrm>
              <a:off x="5943645" y="4731685"/>
              <a:ext cx="2743688" cy="1838325"/>
              <a:chOff x="4096343" y="4657321"/>
              <a:chExt cx="2743688" cy="1838325"/>
            </a:xfrm>
          </p:grpSpPr>
          <p:pic>
            <p:nvPicPr>
              <p:cNvPr id="38" name="圖片 4"/>
              <p:cNvPicPr>
                <a:picLocks noChangeAspect="1"/>
              </p:cNvPicPr>
              <p:nvPr/>
            </p:nvPicPr>
            <p:blipFill>
              <a:blip r:embed="rId27"/>
              <a:stretch>
                <a:fillRect/>
              </a:stretch>
            </p:blipFill>
            <p:spPr>
              <a:xfrm>
                <a:off x="4096343" y="4657321"/>
                <a:ext cx="2571750" cy="1838325"/>
              </a:xfrm>
              <a:prstGeom prst="rect">
                <a:avLst/>
              </a:prstGeom>
            </p:spPr>
          </p:pic>
          <p:graphicFrame>
            <p:nvGraphicFramePr>
              <p:cNvPr id="39"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9091" name="方程式" r:id="rId28" imgW="317160" imgH="215640" progId="Equation.3">
                      <p:embed/>
                    </p:oleObj>
                  </mc:Choice>
                  <mc:Fallback>
                    <p:oleObj name="方程式" r:id="rId28" imgW="317160" imgH="215640" progId="Equation.3">
                      <p:embed/>
                      <p:pic>
                        <p:nvPicPr>
                          <p:cNvPr id="0" name=""/>
                          <p:cNvPicPr>
                            <a:picLocks noChangeAspect="1" noChangeArrowheads="1"/>
                          </p:cNvPicPr>
                          <p:nvPr/>
                        </p:nvPicPr>
                        <p:blipFill>
                          <a:blip r:embed="rId29"/>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40"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9092"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36"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9093" name="方程式" r:id="rId32" imgW="863280" imgH="393480" progId="Equation.3">
                    <p:embed/>
                  </p:oleObj>
                </mc:Choice>
                <mc:Fallback>
                  <p:oleObj name="方程式" r:id="rId32" imgW="863280" imgH="393480" progId="Equation.3">
                    <p:embed/>
                    <p:pic>
                      <p:nvPicPr>
                        <p:cNvPr id="0" name=""/>
                        <p:cNvPicPr>
                          <a:picLocks noChangeAspect="1" noChangeArrowheads="1"/>
                        </p:cNvPicPr>
                        <p:nvPr/>
                      </p:nvPicPr>
                      <p:blipFill>
                        <a:blip r:embed="rId33"/>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37" name="文字方塊 102"/>
            <p:cNvSpPr txBox="1"/>
            <p:nvPr/>
          </p:nvSpPr>
          <p:spPr>
            <a:xfrm>
              <a:off x="3800520" y="4795570"/>
              <a:ext cx="24638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rPr>
                <a:t>Sigmoid Function</a:t>
              </a:r>
              <a:endParaRPr kumimoji="0" lang="zh-TW" altLang="en-US" sz="2400" b="0" i="0" u="none" strike="noStrike" kern="0" cap="none" spc="0" normalizeH="0" baseline="0" noProof="0" dirty="0" smtClean="0">
                <a:ln>
                  <a:noFill/>
                </a:ln>
                <a:solidFill>
                  <a:prstClr val="black"/>
                </a:solidFill>
                <a:effectLst/>
                <a:uLnTx/>
                <a:uFillTx/>
                <a:latin typeface="Calibri" panose="020F0502020204030204"/>
                <a:ea typeface="新細明體" panose="02020500000000000000" pitchFamily="18" charset="-120"/>
              </a:endParaRPr>
            </a:p>
          </p:txBody>
        </p:sp>
      </p:grpSp>
      <p:sp>
        <p:nvSpPr>
          <p:cNvPr id="3" name="Rectángulo 2"/>
          <p:cNvSpPr/>
          <p:nvPr/>
        </p:nvSpPr>
        <p:spPr>
          <a:xfrm>
            <a:off x="1835696" y="3645024"/>
            <a:ext cx="1414491" cy="461665"/>
          </a:xfrm>
          <a:prstGeom prst="rect">
            <a:avLst/>
          </a:prstGeom>
        </p:spPr>
        <p:txBody>
          <a:bodyPr wrap="none">
            <a:spAutoFit/>
          </a:bodyPr>
          <a:lstStyle/>
          <a:p>
            <a:pPr lvl="0" algn="ctr"/>
            <a:r>
              <a:rPr lang="en-US" altLang="zh-TW" sz="2400" dirty="0" smtClean="0">
                <a:solidFill>
                  <a:srgbClr val="FF0000"/>
                </a:solidFill>
              </a:rPr>
              <a:t>Threshold</a:t>
            </a:r>
            <a:endParaRPr lang="en-US" altLang="zh-TW" sz="2400" dirty="0">
              <a:solidFill>
                <a:srgbClr val="FF0000"/>
              </a:solidFill>
            </a:endParaRPr>
          </a:p>
        </p:txBody>
      </p:sp>
    </p:spTree>
    <p:extLst>
      <p:ext uri="{BB962C8B-B14F-4D97-AF65-F5344CB8AC3E}">
        <p14:creationId xmlns:p14="http://schemas.microsoft.com/office/powerpoint/2010/main" val="4120669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5"/>
          <p:cNvSpPr/>
          <p:nvPr/>
        </p:nvSpPr>
        <p:spPr>
          <a:xfrm>
            <a:off x="2646489" y="2336344"/>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3"/>
          <p:cNvSpPr/>
          <p:nvPr/>
        </p:nvSpPr>
        <p:spPr>
          <a:xfrm>
            <a:off x="4336098" y="4860948"/>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 name="矩形 4"/>
          <p:cNvSpPr/>
          <p:nvPr/>
        </p:nvSpPr>
        <p:spPr>
          <a:xfrm>
            <a:off x="1661804" y="2248476"/>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 name="直線單箭頭接點 5"/>
          <p:cNvCxnSpPr>
            <a:stCxn id="20" idx="3"/>
            <a:endCxn id="22" idx="1"/>
          </p:cNvCxnSpPr>
          <p:nvPr/>
        </p:nvCxnSpPr>
        <p:spPr>
          <a:xfrm flipV="1">
            <a:off x="2250881" y="3849775"/>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12"/>
          <p:cNvGraphicFramePr>
            <a:graphicFrameLocks noChangeAspect="1"/>
          </p:cNvGraphicFramePr>
          <p:nvPr>
            <p:extLst>
              <p:ext uri="{D42A27DB-BD31-4B8C-83A1-F6EECF244321}">
                <p14:modId xmlns:p14="http://schemas.microsoft.com/office/powerpoint/2010/main" val="4260076567"/>
              </p:ext>
            </p:extLst>
          </p:nvPr>
        </p:nvGraphicFramePr>
        <p:xfrm>
          <a:off x="5130055" y="3179929"/>
          <a:ext cx="352425" cy="350837"/>
        </p:xfrm>
        <a:graphic>
          <a:graphicData uri="http://schemas.openxmlformats.org/presentationml/2006/ole">
            <mc:AlternateContent xmlns:mc="http://schemas.openxmlformats.org/markup-compatibility/2006">
              <mc:Choice xmlns:v="urn:schemas-microsoft-com:vml" Requires="v">
                <p:oleObj spid="_x0000_s19006" name="方程式" r:id="rId4" imgW="126720" imgH="126720" progId="Equation.3">
                  <p:embed/>
                </p:oleObj>
              </mc:Choice>
              <mc:Fallback>
                <p:oleObj name="方程式" r:id="rId4" imgW="126720" imgH="126720" progId="Equation.3">
                  <p:embed/>
                  <p:pic>
                    <p:nvPicPr>
                      <p:cNvPr id="0" name=""/>
                      <p:cNvPicPr>
                        <a:picLocks noChangeAspect="1" noChangeArrowheads="1"/>
                      </p:cNvPicPr>
                      <p:nvPr/>
                    </p:nvPicPr>
                    <p:blipFill>
                      <a:blip r:embed="rId5"/>
                      <a:srcRect/>
                      <a:stretch>
                        <a:fillRect/>
                      </a:stretch>
                    </p:blipFill>
                    <p:spPr bwMode="auto">
                      <a:xfrm>
                        <a:off x="5130055" y="3179929"/>
                        <a:ext cx="352425" cy="350837"/>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545161372"/>
              </p:ext>
            </p:extLst>
          </p:nvPr>
        </p:nvGraphicFramePr>
        <p:xfrm>
          <a:off x="2704580" y="2357073"/>
          <a:ext cx="493713" cy="595313"/>
        </p:xfrm>
        <a:graphic>
          <a:graphicData uri="http://schemas.openxmlformats.org/presentationml/2006/ole">
            <mc:AlternateContent xmlns:mc="http://schemas.openxmlformats.org/markup-compatibility/2006">
              <mc:Choice xmlns:v="urn:schemas-microsoft-com:vml" Requires="v">
                <p:oleObj spid="_x0000_s19007" name="方程式" r:id="rId6" imgW="177480" imgH="215640" progId="Equation.3">
                  <p:embed/>
                </p:oleObj>
              </mc:Choice>
              <mc:Fallback>
                <p:oleObj name="方程式" r:id="rId6" imgW="177480" imgH="215640" progId="Equation.3">
                  <p:embed/>
                  <p:pic>
                    <p:nvPicPr>
                      <p:cNvPr id="0" name=""/>
                      <p:cNvPicPr>
                        <a:picLocks noChangeAspect="1" noChangeArrowheads="1"/>
                      </p:cNvPicPr>
                      <p:nvPr/>
                    </p:nvPicPr>
                    <p:blipFill>
                      <a:blip r:embed="rId7"/>
                      <a:srcRect/>
                      <a:stretch>
                        <a:fillRect/>
                      </a:stretch>
                    </p:blipFill>
                    <p:spPr bwMode="auto">
                      <a:xfrm>
                        <a:off x="2704580" y="2357073"/>
                        <a:ext cx="493713" cy="595313"/>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71349505"/>
              </p:ext>
            </p:extLst>
          </p:nvPr>
        </p:nvGraphicFramePr>
        <p:xfrm>
          <a:off x="2708430" y="2993327"/>
          <a:ext cx="528638" cy="595313"/>
        </p:xfrm>
        <a:graphic>
          <a:graphicData uri="http://schemas.openxmlformats.org/presentationml/2006/ole">
            <mc:AlternateContent xmlns:mc="http://schemas.openxmlformats.org/markup-compatibility/2006">
              <mc:Choice xmlns:v="urn:schemas-microsoft-com:vml" Requires="v">
                <p:oleObj spid="_x0000_s19008" name="方程式" r:id="rId8" imgW="190440" imgH="215640" progId="Equation.3">
                  <p:embed/>
                </p:oleObj>
              </mc:Choice>
              <mc:Fallback>
                <p:oleObj name="方程式" r:id="rId8" imgW="190440" imgH="215640" progId="Equation.3">
                  <p:embed/>
                  <p:pic>
                    <p:nvPicPr>
                      <p:cNvPr id="0" name=""/>
                      <p:cNvPicPr>
                        <a:picLocks noChangeAspect="1" noChangeArrowheads="1"/>
                      </p:cNvPicPr>
                      <p:nvPr/>
                    </p:nvPicPr>
                    <p:blipFill>
                      <a:blip r:embed="rId9"/>
                      <a:srcRect/>
                      <a:stretch>
                        <a:fillRect/>
                      </a:stretch>
                    </p:blipFill>
                    <p:spPr bwMode="auto">
                      <a:xfrm>
                        <a:off x="2708430" y="2993327"/>
                        <a:ext cx="528638" cy="59531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21024280"/>
              </p:ext>
            </p:extLst>
          </p:nvPr>
        </p:nvGraphicFramePr>
        <p:xfrm>
          <a:off x="2704580" y="3772177"/>
          <a:ext cx="598487" cy="595312"/>
        </p:xfrm>
        <a:graphic>
          <a:graphicData uri="http://schemas.openxmlformats.org/presentationml/2006/ole">
            <mc:AlternateContent xmlns:mc="http://schemas.openxmlformats.org/markup-compatibility/2006">
              <mc:Choice xmlns:v="urn:schemas-microsoft-com:vml" Requires="v">
                <p:oleObj spid="_x0000_s19009" name="方程式" r:id="rId10" imgW="215640" imgH="215640" progId="Equation.3">
                  <p:embed/>
                </p:oleObj>
              </mc:Choice>
              <mc:Fallback>
                <p:oleObj name="方程式" r:id="rId10" imgW="215640" imgH="215640" progId="Equation.3">
                  <p:embed/>
                  <p:pic>
                    <p:nvPicPr>
                      <p:cNvPr id="0" name=""/>
                      <p:cNvPicPr>
                        <a:picLocks noChangeAspect="1" noChangeArrowheads="1"/>
                      </p:cNvPicPr>
                      <p:nvPr/>
                    </p:nvPicPr>
                    <p:blipFill>
                      <a:blip r:embed="rId11"/>
                      <a:srcRect/>
                      <a:stretch>
                        <a:fillRect/>
                      </a:stretch>
                    </p:blipFill>
                    <p:spPr bwMode="auto">
                      <a:xfrm>
                        <a:off x="2704580" y="3772177"/>
                        <a:ext cx="598487" cy="595312"/>
                      </a:xfrm>
                      <a:prstGeom prst="rect">
                        <a:avLst/>
                      </a:prstGeom>
                      <a:noFill/>
                      <a:extLst/>
                    </p:spPr>
                  </p:pic>
                </p:oleObj>
              </mc:Fallback>
            </mc:AlternateContent>
          </a:graphicData>
        </a:graphic>
      </p:graphicFrame>
      <p:cxnSp>
        <p:nvCxnSpPr>
          <p:cNvPr id="14" name="直線單箭頭接點 11"/>
          <p:cNvCxnSpPr>
            <a:endCxn id="28" idx="2"/>
          </p:cNvCxnSpPr>
          <p:nvPr/>
        </p:nvCxnSpPr>
        <p:spPr>
          <a:xfrm>
            <a:off x="4737954" y="3819175"/>
            <a:ext cx="1271039" cy="350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p:cNvCxnSpPr>
            <a:stCxn id="19" idx="3"/>
            <a:endCxn id="22" idx="1"/>
          </p:cNvCxnSpPr>
          <p:nvPr/>
        </p:nvCxnSpPr>
        <p:spPr>
          <a:xfrm>
            <a:off x="2238850" y="3422519"/>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3"/>
          <p:cNvCxnSpPr>
            <a:endCxn id="22" idx="1"/>
          </p:cNvCxnSpPr>
          <p:nvPr/>
        </p:nvCxnSpPr>
        <p:spPr>
          <a:xfrm>
            <a:off x="2258501" y="2564243"/>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4"/>
          <p:cNvSpPr txBox="1"/>
          <p:nvPr/>
        </p:nvSpPr>
        <p:spPr>
          <a:xfrm rot="5400000">
            <a:off x="1668654" y="390945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8" name="Object 12"/>
          <p:cNvGraphicFramePr>
            <a:graphicFrameLocks noChangeAspect="1"/>
          </p:cNvGraphicFramePr>
          <p:nvPr>
            <p:extLst>
              <p:ext uri="{D42A27DB-BD31-4B8C-83A1-F6EECF244321}">
                <p14:modId xmlns:p14="http://schemas.microsoft.com/office/powerpoint/2010/main" val="2537945732"/>
              </p:ext>
            </p:extLst>
          </p:nvPr>
        </p:nvGraphicFramePr>
        <p:xfrm>
          <a:off x="1743550" y="2205700"/>
          <a:ext cx="495300" cy="630238"/>
        </p:xfrm>
        <a:graphic>
          <a:graphicData uri="http://schemas.openxmlformats.org/presentationml/2006/ole">
            <mc:AlternateContent xmlns:mc="http://schemas.openxmlformats.org/markup-compatibility/2006">
              <mc:Choice xmlns:v="urn:schemas-microsoft-com:vml" Requires="v">
                <p:oleObj spid="_x0000_s19010" name="Ecuación" r:id="rId12" imgW="177480" imgH="228600" progId="Equation.3">
                  <p:embed/>
                </p:oleObj>
              </mc:Choice>
              <mc:Fallback>
                <p:oleObj name="Ecuación" r:id="rId12" imgW="177480" imgH="228600" progId="Equation.3">
                  <p:embed/>
                  <p:pic>
                    <p:nvPicPr>
                      <p:cNvPr id="0" name=""/>
                      <p:cNvPicPr>
                        <a:picLocks noChangeAspect="1" noChangeArrowheads="1"/>
                      </p:cNvPicPr>
                      <p:nvPr/>
                    </p:nvPicPr>
                    <p:blipFill>
                      <a:blip r:embed="rId13"/>
                      <a:srcRect/>
                      <a:stretch>
                        <a:fillRect/>
                      </a:stretch>
                    </p:blipFill>
                    <p:spPr bwMode="auto">
                      <a:xfrm>
                        <a:off x="1743550" y="2205700"/>
                        <a:ext cx="495300" cy="630238"/>
                      </a:xfrm>
                      <a:prstGeom prst="rect">
                        <a:avLst/>
                      </a:prstGeom>
                      <a:noFill/>
                      <a:extLst/>
                    </p:spPr>
                  </p:pic>
                </p:oleObj>
              </mc:Fallback>
            </mc:AlternateContent>
          </a:graphicData>
        </a:graphic>
      </p:graphicFrame>
      <p:graphicFrame>
        <p:nvGraphicFramePr>
          <p:cNvPr id="19" name="Object 12"/>
          <p:cNvGraphicFramePr>
            <a:graphicFrameLocks noChangeAspect="1"/>
          </p:cNvGraphicFramePr>
          <p:nvPr>
            <p:extLst>
              <p:ext uri="{D42A27DB-BD31-4B8C-83A1-F6EECF244321}">
                <p14:modId xmlns:p14="http://schemas.microsoft.com/office/powerpoint/2010/main" val="2829961844"/>
              </p:ext>
            </p:extLst>
          </p:nvPr>
        </p:nvGraphicFramePr>
        <p:xfrm>
          <a:off x="1743550" y="3107400"/>
          <a:ext cx="495300" cy="630238"/>
        </p:xfrm>
        <a:graphic>
          <a:graphicData uri="http://schemas.openxmlformats.org/presentationml/2006/ole">
            <mc:AlternateContent xmlns:mc="http://schemas.openxmlformats.org/markup-compatibility/2006">
              <mc:Choice xmlns:v="urn:schemas-microsoft-com:vml" Requires="v">
                <p:oleObj spid="_x0000_s19011" name="Ecuación" r:id="rId14" imgW="177480" imgH="228600" progId="Equation.3">
                  <p:embed/>
                </p:oleObj>
              </mc:Choice>
              <mc:Fallback>
                <p:oleObj name="Ecuación" r:id="rId14" imgW="177480" imgH="228600" progId="Equation.3">
                  <p:embed/>
                  <p:pic>
                    <p:nvPicPr>
                      <p:cNvPr id="0" name=""/>
                      <p:cNvPicPr>
                        <a:picLocks noChangeAspect="1" noChangeArrowheads="1"/>
                      </p:cNvPicPr>
                      <p:nvPr/>
                    </p:nvPicPr>
                    <p:blipFill>
                      <a:blip r:embed="rId15"/>
                      <a:srcRect/>
                      <a:stretch>
                        <a:fillRect/>
                      </a:stretch>
                    </p:blipFill>
                    <p:spPr bwMode="auto">
                      <a:xfrm>
                        <a:off x="1743550" y="3107400"/>
                        <a:ext cx="495300" cy="630238"/>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629890303"/>
              </p:ext>
            </p:extLst>
          </p:nvPr>
        </p:nvGraphicFramePr>
        <p:xfrm>
          <a:off x="1717481" y="4323518"/>
          <a:ext cx="533400" cy="630238"/>
        </p:xfrm>
        <a:graphic>
          <a:graphicData uri="http://schemas.openxmlformats.org/presentationml/2006/ole">
            <mc:AlternateContent xmlns:mc="http://schemas.openxmlformats.org/markup-compatibility/2006">
              <mc:Choice xmlns:v="urn:schemas-microsoft-com:vml" Requires="v">
                <p:oleObj spid="_x0000_s19012" name="Ecuación" r:id="rId16" imgW="190440" imgH="228600" progId="Equation.3">
                  <p:embed/>
                </p:oleObj>
              </mc:Choice>
              <mc:Fallback>
                <p:oleObj name="Ecuación" r:id="rId16" imgW="190440" imgH="228600" progId="Equation.3">
                  <p:embed/>
                  <p:pic>
                    <p:nvPicPr>
                      <p:cNvPr id="0" name=""/>
                      <p:cNvPicPr>
                        <a:picLocks noChangeAspect="1" noChangeArrowheads="1"/>
                      </p:cNvPicPr>
                      <p:nvPr/>
                    </p:nvPicPr>
                    <p:blipFill>
                      <a:blip r:embed="rId17"/>
                      <a:srcRect/>
                      <a:stretch>
                        <a:fillRect/>
                      </a:stretch>
                    </p:blipFill>
                    <p:spPr bwMode="auto">
                      <a:xfrm>
                        <a:off x="1717481" y="4323518"/>
                        <a:ext cx="533400" cy="630238"/>
                      </a:xfrm>
                      <a:prstGeom prst="rect">
                        <a:avLst/>
                      </a:prstGeom>
                      <a:noFill/>
                      <a:extLst/>
                    </p:spPr>
                  </p:pic>
                </p:oleObj>
              </mc:Fallback>
            </mc:AlternateContent>
          </a:graphicData>
        </a:graphic>
      </p:graphicFrame>
      <p:grpSp>
        <p:nvGrpSpPr>
          <p:cNvPr id="21" name="群組 20"/>
          <p:cNvGrpSpPr/>
          <p:nvPr/>
        </p:nvGrpSpPr>
        <p:grpSpPr>
          <a:xfrm>
            <a:off x="4396440" y="3589615"/>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9013" name="方程式" r:id="rId18" imgW="139680" imgH="139680" progId="Equation.3">
                    <p:embed/>
                  </p:oleObj>
                </mc:Choice>
                <mc:Fallback>
                  <p:oleObj name="方程式" r:id="rId18" imgW="139680" imgH="139680" progId="Equation.3">
                    <p:embed/>
                    <p:pic>
                      <p:nvPicPr>
                        <p:cNvPr id="0" name=""/>
                        <p:cNvPicPr>
                          <a:picLocks noChangeAspect="1" noChangeArrowheads="1"/>
                        </p:cNvPicPr>
                        <p:nvPr/>
                      </p:nvPicPr>
                      <p:blipFill>
                        <a:blip r:embed="rId19"/>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ext uri="{D42A27DB-BD31-4B8C-83A1-F6EECF244321}">
                <p14:modId xmlns:p14="http://schemas.microsoft.com/office/powerpoint/2010/main" val="1936135563"/>
              </p:ext>
            </p:extLst>
          </p:nvPr>
        </p:nvGraphicFramePr>
        <p:xfrm>
          <a:off x="4454136" y="4943466"/>
          <a:ext cx="354012" cy="488950"/>
        </p:xfrm>
        <a:graphic>
          <a:graphicData uri="http://schemas.openxmlformats.org/presentationml/2006/ole">
            <mc:AlternateContent xmlns:mc="http://schemas.openxmlformats.org/markup-compatibility/2006">
              <mc:Choice xmlns:v="urn:schemas-microsoft-com:vml" Requires="v">
                <p:oleObj spid="_x0000_s19014" name="方程式" r:id="rId20" imgW="126720" imgH="177480" progId="Equation.3">
                  <p:embed/>
                </p:oleObj>
              </mc:Choice>
              <mc:Fallback>
                <p:oleObj name="方程式" r:id="rId20" imgW="126720" imgH="177480" progId="Equation.3">
                  <p:embed/>
                  <p:pic>
                    <p:nvPicPr>
                      <p:cNvPr id="0" name=""/>
                      <p:cNvPicPr>
                        <a:picLocks noChangeAspect="1" noChangeArrowheads="1"/>
                      </p:cNvPicPr>
                      <p:nvPr/>
                    </p:nvPicPr>
                    <p:blipFill>
                      <a:blip r:embed="rId21"/>
                      <a:srcRect/>
                      <a:stretch>
                        <a:fillRect/>
                      </a:stretch>
                    </p:blipFill>
                    <p:spPr bwMode="auto">
                      <a:xfrm>
                        <a:off x="4454136" y="4943466"/>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4647647" y="4120378"/>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38"/>
          <p:cNvSpPr txBox="1"/>
          <p:nvPr/>
        </p:nvSpPr>
        <p:spPr>
          <a:xfrm>
            <a:off x="2397860" y="4638637"/>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cxnSp>
        <p:nvCxnSpPr>
          <p:cNvPr id="27" name="直線單箭頭接點 35"/>
          <p:cNvCxnSpPr/>
          <p:nvPr/>
        </p:nvCxnSpPr>
        <p:spPr>
          <a:xfrm flipV="1">
            <a:off x="6719425" y="3881888"/>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橢圓 6"/>
          <p:cNvSpPr/>
          <p:nvPr/>
        </p:nvSpPr>
        <p:spPr>
          <a:xfrm>
            <a:off x="6008993" y="3383427"/>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29" name="Object 12"/>
          <p:cNvGraphicFramePr>
            <a:graphicFrameLocks noChangeAspect="1"/>
          </p:cNvGraphicFramePr>
          <p:nvPr>
            <p:extLst>
              <p:ext uri="{D42A27DB-BD31-4B8C-83A1-F6EECF244321}">
                <p14:modId xmlns:p14="http://schemas.microsoft.com/office/powerpoint/2010/main" val="4122935545"/>
              </p:ext>
            </p:extLst>
          </p:nvPr>
        </p:nvGraphicFramePr>
        <p:xfrm>
          <a:off x="6076384" y="3578991"/>
          <a:ext cx="787400" cy="533400"/>
        </p:xfrm>
        <a:graphic>
          <a:graphicData uri="http://schemas.openxmlformats.org/presentationml/2006/ole">
            <mc:AlternateContent xmlns:mc="http://schemas.openxmlformats.org/markup-compatibility/2006">
              <mc:Choice xmlns:v="urn:schemas-microsoft-com:vml" Requires="v">
                <p:oleObj spid="_x0000_s19015" name="方程式" r:id="rId22" imgW="317160" imgH="215640" progId="Equation.3">
                  <p:embed/>
                </p:oleObj>
              </mc:Choice>
              <mc:Fallback>
                <p:oleObj name="方程式" r:id="rId22" imgW="317160" imgH="215640" progId="Equation.3">
                  <p:embed/>
                  <p:pic>
                    <p:nvPicPr>
                      <p:cNvPr id="0" name=""/>
                      <p:cNvPicPr>
                        <a:picLocks noChangeAspect="1" noChangeArrowheads="1"/>
                      </p:cNvPicPr>
                      <p:nvPr/>
                    </p:nvPicPr>
                    <p:blipFill>
                      <a:blip r:embed="rId23"/>
                      <a:srcRect/>
                      <a:stretch>
                        <a:fillRect/>
                      </a:stretch>
                    </p:blipFill>
                    <p:spPr bwMode="auto">
                      <a:xfrm>
                        <a:off x="6076384" y="3578991"/>
                        <a:ext cx="787400" cy="533400"/>
                      </a:xfrm>
                      <a:prstGeom prst="rect">
                        <a:avLst/>
                      </a:prstGeom>
                      <a:noFill/>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3947627472"/>
              </p:ext>
            </p:extLst>
          </p:nvPr>
        </p:nvGraphicFramePr>
        <p:xfrm>
          <a:off x="7569026" y="3637824"/>
          <a:ext cx="387350" cy="455612"/>
        </p:xfrm>
        <a:graphic>
          <a:graphicData uri="http://schemas.openxmlformats.org/presentationml/2006/ole">
            <mc:AlternateContent xmlns:mc="http://schemas.openxmlformats.org/markup-compatibility/2006">
              <mc:Choice xmlns:v="urn:schemas-microsoft-com:vml" Requires="v">
                <p:oleObj spid="_x0000_s19016" name="Ecuación" r:id="rId24" imgW="139680" imgH="164880" progId="Equation.3">
                  <p:embed/>
                </p:oleObj>
              </mc:Choice>
              <mc:Fallback>
                <p:oleObj name="Ecuación" r:id="rId24" imgW="139680" imgH="164880" progId="Equation.3">
                  <p:embed/>
                  <p:pic>
                    <p:nvPicPr>
                      <p:cNvPr id="0" name=""/>
                      <p:cNvPicPr>
                        <a:picLocks noChangeAspect="1" noChangeArrowheads="1"/>
                      </p:cNvPicPr>
                      <p:nvPr/>
                    </p:nvPicPr>
                    <p:blipFill>
                      <a:blip r:embed="rId25"/>
                      <a:srcRect/>
                      <a:stretch>
                        <a:fillRect/>
                      </a:stretch>
                    </p:blipFill>
                    <p:spPr bwMode="auto">
                      <a:xfrm>
                        <a:off x="7569026" y="3637824"/>
                        <a:ext cx="387350" cy="455612"/>
                      </a:xfrm>
                      <a:prstGeom prst="rect">
                        <a:avLst/>
                      </a:prstGeom>
                      <a:noFill/>
                      <a:extLst/>
                    </p:spPr>
                  </p:pic>
                </p:oleObj>
              </mc:Fallback>
            </mc:AlternateContent>
          </a:graphicData>
        </a:graphic>
      </p:graphicFrame>
      <p:sp>
        <p:nvSpPr>
          <p:cNvPr id="31" name="Rectángulo 30"/>
          <p:cNvSpPr/>
          <p:nvPr/>
        </p:nvSpPr>
        <p:spPr>
          <a:xfrm>
            <a:off x="453593" y="758507"/>
            <a:ext cx="8064896" cy="584775"/>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But recall that this is also logistic regression!</a:t>
            </a:r>
          </a:p>
        </p:txBody>
      </p:sp>
    </p:spTree>
    <p:extLst>
      <p:ext uri="{BB962C8B-B14F-4D97-AF65-F5344CB8AC3E}">
        <p14:creationId xmlns:p14="http://schemas.microsoft.com/office/powerpoint/2010/main" val="1808168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b="1" dirty="0"/>
              <a:t>From linear classifiers TO Neural Networks</a:t>
            </a:r>
            <a:endParaRPr lang="zh-TW" altLang="en-US" b="1" dirty="0"/>
          </a:p>
        </p:txBody>
      </p:sp>
      <p:sp>
        <p:nvSpPr>
          <p:cNvPr id="31" name="Rectángulo 30"/>
          <p:cNvSpPr/>
          <p:nvPr/>
        </p:nvSpPr>
        <p:spPr>
          <a:xfrm>
            <a:off x="611560" y="1268760"/>
            <a:ext cx="8064896" cy="584775"/>
          </a:xfrm>
          <a:prstGeom prst="rect">
            <a:avLst/>
          </a:prstGeom>
        </p:spPr>
        <p:txBody>
          <a:bodyPr wrap="square">
            <a:spAutoFit/>
          </a:bodyPr>
          <a:lstStyle/>
          <a:p>
            <a:pPr marL="457200" lvl="0" indent="-457200">
              <a:buFont typeface="Arial" panose="020B0604020202020204" pitchFamily="34" charset="0"/>
              <a:buChar char="•"/>
            </a:pPr>
            <a:r>
              <a:rPr lang="en-US" sz="3200" dirty="0" smtClean="0">
                <a:solidFill>
                  <a:prstClr val="black"/>
                </a:solidFill>
              </a:rPr>
              <a:t>So let’s stop here and start playing with</a:t>
            </a:r>
          </a:p>
        </p:txBody>
      </p:sp>
      <p:pic>
        <p:nvPicPr>
          <p:cNvPr id="3" name="Imagen 2"/>
          <p:cNvPicPr>
            <a:picLocks noChangeAspect="1"/>
          </p:cNvPicPr>
          <p:nvPr/>
        </p:nvPicPr>
        <p:blipFill>
          <a:blip r:embed="rId3"/>
          <a:stretch>
            <a:fillRect/>
          </a:stretch>
        </p:blipFill>
        <p:spPr>
          <a:xfrm>
            <a:off x="1475656" y="2636912"/>
            <a:ext cx="6088427" cy="2231876"/>
          </a:xfrm>
          <a:prstGeom prst="rect">
            <a:avLst/>
          </a:prstGeom>
        </p:spPr>
      </p:pic>
    </p:spTree>
    <p:extLst>
      <p:ext uri="{BB962C8B-B14F-4D97-AF65-F5344CB8AC3E}">
        <p14:creationId xmlns:p14="http://schemas.microsoft.com/office/powerpoint/2010/main" val="2011323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412871" y="1516401"/>
            <a:ext cx="7844438" cy="4288656"/>
          </a:xfrm>
        </p:spPr>
        <p:txBody>
          <a:bodyPr>
            <a:normAutofit fontScale="92500"/>
          </a:bodyPr>
          <a:lstStyle/>
          <a:p>
            <a:r>
              <a:rPr lang="en-US" dirty="0" smtClean="0"/>
              <a:t>Library for writing “machine intelligence” algorithms</a:t>
            </a:r>
          </a:p>
          <a:p>
            <a:endParaRPr lang="en-US" dirty="0"/>
          </a:p>
          <a:p>
            <a:r>
              <a:rPr lang="en-US" dirty="0" smtClean="0"/>
              <a:t>Very popular for deep learning and neural networks</a:t>
            </a:r>
          </a:p>
          <a:p>
            <a:endParaRPr lang="en-US" dirty="0" smtClean="0"/>
          </a:p>
          <a:p>
            <a:r>
              <a:rPr lang="en-US" dirty="0" smtClean="0"/>
              <a:t>Can also be used for general purpose numerical computations</a:t>
            </a:r>
          </a:p>
          <a:p>
            <a:endParaRPr lang="en-US" dirty="0" smtClean="0"/>
          </a:p>
          <a:p>
            <a:r>
              <a:rPr lang="en-US" dirty="0" smtClean="0"/>
              <a:t>Interface in C++ and Python</a:t>
            </a:r>
            <a:endParaRPr lang="en-US" dirty="0"/>
          </a:p>
        </p:txBody>
      </p:sp>
      <p:sp>
        <p:nvSpPr>
          <p:cNvPr id="3" name="Slide Number Placeholder 2"/>
          <p:cNvSpPr>
            <a:spLocks noGrp="1"/>
          </p:cNvSpPr>
          <p:nvPr>
            <p:ph type="sldNum" sz="quarter" idx="10"/>
          </p:nvPr>
        </p:nvSpPr>
        <p:spPr>
          <a:xfrm>
            <a:off x="8461375" y="6381751"/>
            <a:ext cx="558800" cy="364067"/>
          </a:xfrm>
        </p:spPr>
        <p:txBody>
          <a:bodyPr/>
          <a:lstStyle/>
          <a:p>
            <a:pPr>
              <a:defRPr/>
            </a:pPr>
            <a:fld id="{FF3F9746-D39B-674D-B64B-9AF75CD7F04D}" type="slidenum">
              <a:rPr lang="en-US">
                <a:solidFill>
                  <a:prstClr val="white"/>
                </a:solidFill>
              </a:rPr>
              <a:pPr>
                <a:defRPr/>
              </a:pPr>
              <a:t>35</a:t>
            </a:fld>
            <a:endParaRPr lang="en-US" dirty="0">
              <a:solidFill>
                <a:prstClr val="white"/>
              </a:solidFill>
            </a:endParaRPr>
          </a:p>
        </p:txBody>
      </p:sp>
      <p:sp>
        <p:nvSpPr>
          <p:cNvPr id="4" name="Title 3"/>
          <p:cNvSpPr>
            <a:spLocks noGrp="1"/>
          </p:cNvSpPr>
          <p:nvPr>
            <p:ph type="title"/>
          </p:nvPr>
        </p:nvSpPr>
        <p:spPr/>
        <p:txBody>
          <a:bodyPr/>
          <a:lstStyle/>
          <a:p>
            <a:r>
              <a:rPr lang="en-US" dirty="0" smtClean="0"/>
              <a:t>Google TensorFlow</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548" y="171642"/>
            <a:ext cx="1123084" cy="112308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42548801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12"/>
          <p:cNvGraphicFramePr>
            <a:graphicFrameLocks noChangeAspect="1"/>
          </p:cNvGraphicFramePr>
          <p:nvPr>
            <p:extLst>
              <p:ext uri="{D42A27DB-BD31-4B8C-83A1-F6EECF244321}">
                <p14:modId xmlns:p14="http://schemas.microsoft.com/office/powerpoint/2010/main" val="3394050608"/>
              </p:ext>
            </p:extLst>
          </p:nvPr>
        </p:nvGraphicFramePr>
        <p:xfrm>
          <a:off x="4860032" y="1844824"/>
          <a:ext cx="3279775" cy="596900"/>
        </p:xfrm>
        <a:graphic>
          <a:graphicData uri="http://schemas.openxmlformats.org/presentationml/2006/ole">
            <mc:AlternateContent xmlns:mc="http://schemas.openxmlformats.org/markup-compatibility/2006">
              <mc:Choice xmlns:v="urn:schemas-microsoft-com:vml" Requires="v">
                <p:oleObj spid="_x0000_s19874" name="Ecuación" r:id="rId3" imgW="1180800" imgH="215640" progId="Equation.3">
                  <p:embed/>
                </p:oleObj>
              </mc:Choice>
              <mc:Fallback>
                <p:oleObj name="Ecuación" r:id="rId3" imgW="1180800" imgH="215640" progId="Equation.3">
                  <p:embed/>
                  <p:pic>
                    <p:nvPicPr>
                      <p:cNvPr id="0" name=""/>
                      <p:cNvPicPr>
                        <a:picLocks noChangeAspect="1" noChangeArrowheads="1"/>
                      </p:cNvPicPr>
                      <p:nvPr/>
                    </p:nvPicPr>
                    <p:blipFill>
                      <a:blip r:embed="rId4"/>
                      <a:srcRect/>
                      <a:stretch>
                        <a:fillRect/>
                      </a:stretch>
                    </p:blipFill>
                    <p:spPr bwMode="auto">
                      <a:xfrm>
                        <a:off x="4860032" y="1844824"/>
                        <a:ext cx="3279775" cy="596900"/>
                      </a:xfrm>
                      <a:prstGeom prst="rect">
                        <a:avLst/>
                      </a:prstGeom>
                      <a:noFill/>
                      <a:extLst/>
                    </p:spPr>
                  </p:pic>
                </p:oleObj>
              </mc:Fallback>
            </mc:AlternateContent>
          </a:graphicData>
        </a:graphic>
      </p:graphicFrame>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1093660531"/>
              </p:ext>
            </p:extLst>
          </p:nvPr>
        </p:nvGraphicFramePr>
        <p:xfrm>
          <a:off x="6156176" y="4077072"/>
          <a:ext cx="388938" cy="455613"/>
        </p:xfrm>
        <a:graphic>
          <a:graphicData uri="http://schemas.openxmlformats.org/presentationml/2006/ole">
            <mc:AlternateContent xmlns:mc="http://schemas.openxmlformats.org/markup-compatibility/2006">
              <mc:Choice xmlns:v="urn:schemas-microsoft-com:vml" Requires="v">
                <p:oleObj spid="_x0000_s19875"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156176" y="4077072"/>
                        <a:ext cx="388938" cy="455613"/>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639871517"/>
              </p:ext>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19876"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103796158"/>
              </p:ext>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19877"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ext uri="{D42A27DB-BD31-4B8C-83A1-F6EECF244321}">
                <p14:modId xmlns:p14="http://schemas.microsoft.com/office/powerpoint/2010/main" val="2573803438"/>
              </p:ext>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19878"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ext uri="{D42A27DB-BD31-4B8C-83A1-F6EECF244321}">
                <p14:modId xmlns:p14="http://schemas.microsoft.com/office/powerpoint/2010/main" val="3037878534"/>
              </p:ext>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19879"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9880" name="方程式" r:id="rId15" imgW="139680" imgH="139680" progId="Equation.3">
                    <p:embed/>
                  </p:oleObj>
                </mc:Choice>
                <mc:Fallback>
                  <p:oleObj name="方程式" r:id="rId15" imgW="139680" imgH="139680" progId="Equation.3">
                    <p:embed/>
                    <p:pic>
                      <p:nvPicPr>
                        <p:cNvPr id="0" name=""/>
                        <p:cNvPicPr>
                          <a:picLocks noChangeAspect="1" noChangeArrowheads="1"/>
                        </p:cNvPicPr>
                        <p:nvPr/>
                      </p:nvPicPr>
                      <p:blipFill>
                        <a:blip r:embed="rId1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ext uri="{D42A27DB-BD31-4B8C-83A1-F6EECF244321}">
                <p14:modId xmlns:p14="http://schemas.microsoft.com/office/powerpoint/2010/main" val="3629067998"/>
              </p:ext>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19881" name="方程式" r:id="rId17" imgW="126720" imgH="177480" progId="Equation.3">
                  <p:embed/>
                </p:oleObj>
              </mc:Choice>
              <mc:Fallback>
                <p:oleObj name="方程式" r:id="rId17" imgW="126720" imgH="177480" progId="Equation.3">
                  <p:embed/>
                  <p:pic>
                    <p:nvPicPr>
                      <p:cNvPr id="0" name=""/>
                      <p:cNvPicPr>
                        <a:picLocks noChangeAspect="1" noChangeArrowheads="1"/>
                      </p:cNvPicPr>
                      <p:nvPr/>
                    </p:nvPicPr>
                    <p:blipFill>
                      <a:blip r:embed="rId18"/>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1200329"/>
          </a:xfrm>
          <a:prstGeom prst="rect">
            <a:avLst/>
          </a:prstGeom>
        </p:spPr>
        <p:txBody>
          <a:bodyPr wrap="square">
            <a:spAutoFit/>
          </a:bodyPr>
          <a:lstStyle/>
          <a:p>
            <a:r>
              <a:rPr lang="en-US" sz="2400" dirty="0">
                <a:solidFill>
                  <a:srgbClr val="000000"/>
                </a:solidFill>
                <a:latin typeface="Calibri" panose="020F0502020204030204" pitchFamily="34" charset="0"/>
              </a:rPr>
              <a:t>Generates a computational graph like </a:t>
            </a:r>
            <a:r>
              <a:rPr lang="en-US" sz="2400" dirty="0" err="1">
                <a:solidFill>
                  <a:srgbClr val="000000"/>
                </a:solidFill>
                <a:latin typeface="Calibri" panose="020F0502020204030204" pitchFamily="34" charset="0"/>
              </a:rPr>
              <a:t>Theano</a:t>
            </a:r>
            <a:endParaRPr lang="en-US" sz="2400" dirty="0">
              <a:solidFill>
                <a:srgbClr val="000000"/>
              </a:solidFill>
              <a:latin typeface="Calibri" panose="020F0502020204030204" pitchFamily="34" charset="0"/>
            </a:endParaRPr>
          </a:p>
          <a:p>
            <a:r>
              <a:rPr lang="en-US" sz="2400" dirty="0" smtClean="0">
                <a:solidFill>
                  <a:srgbClr val="000000"/>
                </a:solidFill>
                <a:latin typeface="Calibri" panose="020F0502020204030204" pitchFamily="34" charset="0"/>
              </a:rPr>
              <a:t>Everything </a:t>
            </a:r>
            <a:r>
              <a:rPr lang="en-US" sz="2400" dirty="0">
                <a:solidFill>
                  <a:srgbClr val="000000"/>
                </a:solidFill>
                <a:latin typeface="Calibri" panose="020F0502020204030204" pitchFamily="34" charset="0"/>
              </a:rPr>
              <a:t>about </a:t>
            </a:r>
            <a:r>
              <a:rPr lang="en-US" sz="2400" dirty="0" err="1" smtClean="0">
                <a:solidFill>
                  <a:srgbClr val="000000"/>
                </a:solidFill>
                <a:latin typeface="Calibri" panose="020F0502020204030204" pitchFamily="34" charset="0"/>
              </a:rPr>
              <a:t>TensorFlow</a:t>
            </a:r>
            <a:r>
              <a:rPr lang="en-US" sz="2400" dirty="0" smtClean="0">
                <a:solidFill>
                  <a:srgbClr val="000000"/>
                </a:solidFill>
                <a:latin typeface="Calibri" panose="020F0502020204030204" pitchFamily="34" charset="0"/>
              </a:rPr>
              <a:t> is here:</a:t>
            </a:r>
          </a:p>
          <a:p>
            <a:r>
              <a:rPr lang="en-US" sz="2400" dirty="0">
                <a:solidFill>
                  <a:srgbClr val="000000"/>
                </a:solidFill>
                <a:latin typeface="Calibri" panose="020F0502020204030204" pitchFamily="34" charset="0"/>
              </a:rPr>
              <a:t> </a:t>
            </a:r>
            <a:r>
              <a:rPr lang="en-US" sz="2400" dirty="0" smtClean="0">
                <a:solidFill>
                  <a:srgbClr val="000000"/>
                </a:solidFill>
                <a:latin typeface="Calibri" panose="020F0502020204030204" pitchFamily="34" charset="0"/>
              </a:rPr>
              <a:t>                                                  </a:t>
            </a:r>
            <a:r>
              <a:rPr lang="en-US" dirty="0" smtClean="0">
                <a:solidFill>
                  <a:srgbClr val="0563C2"/>
                </a:solidFill>
                <a:latin typeface="Calibri" panose="020F0502020204030204" pitchFamily="34" charset="0"/>
              </a:rPr>
              <a:t>https</a:t>
            </a:r>
            <a:r>
              <a:rPr lang="en-US" dirty="0">
                <a:solidFill>
                  <a:srgbClr val="0563C2"/>
                </a:solidFill>
                <a:latin typeface="Calibri" panose="020F0502020204030204" pitchFamily="34" charset="0"/>
              </a:rPr>
              <a:t>://</a:t>
            </a:r>
            <a:r>
              <a:rPr lang="en-US" dirty="0" smtClean="0">
                <a:solidFill>
                  <a:srgbClr val="0563C2"/>
                </a:solidFill>
                <a:latin typeface="Calibri" panose="020F0502020204030204" pitchFamily="34" charset="0"/>
              </a:rPr>
              <a:t>www.tensorflow.org</a:t>
            </a:r>
            <a:endParaRPr lang="en-US" dirty="0">
              <a:solidFill>
                <a:srgbClr val="0563C2"/>
              </a:solidFill>
              <a:latin typeface="Calibri" panose="020F0502020204030204" pitchFamily="34" charset="0"/>
            </a:endParaRPr>
          </a:p>
        </p:txBody>
      </p:sp>
      <p:pic>
        <p:nvPicPr>
          <p:cNvPr id="64" name="Imagen 63"/>
          <p:cNvPicPr>
            <a:picLocks noChangeAspect="1"/>
          </p:cNvPicPr>
          <p:nvPr/>
        </p:nvPicPr>
        <p:blipFill>
          <a:blip r:embed="rId19"/>
          <a:stretch>
            <a:fillRect/>
          </a:stretch>
        </p:blipFill>
        <p:spPr>
          <a:xfrm>
            <a:off x="107504" y="332656"/>
            <a:ext cx="2356188" cy="863724"/>
          </a:xfrm>
          <a:prstGeom prst="rect">
            <a:avLst/>
          </a:prstGeom>
        </p:spPr>
      </p:pic>
      <p:sp>
        <p:nvSpPr>
          <p:cNvPr id="66" name="文字方塊 38"/>
          <p:cNvSpPr txBox="1"/>
          <p:nvPr/>
        </p:nvSpPr>
        <p:spPr>
          <a:xfrm>
            <a:off x="1691680" y="1988840"/>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5940152" y="3501008"/>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Outputs</a:t>
            </a:r>
            <a:endParaRPr lang="zh-TW" altLang="en-US" sz="2400" b="1" dirty="0">
              <a:solidFill>
                <a:schemeClr val="accent6">
                  <a:lumMod val="75000"/>
                </a:schemeClr>
              </a:solidFill>
            </a:endParaRPr>
          </a:p>
        </p:txBody>
      </p:sp>
      <p:sp>
        <p:nvSpPr>
          <p:cNvPr id="68" name="文字方塊 38"/>
          <p:cNvSpPr txBox="1"/>
          <p:nvPr/>
        </p:nvSpPr>
        <p:spPr>
          <a:xfrm>
            <a:off x="2915816" y="4797152"/>
            <a:ext cx="2194684" cy="830997"/>
          </a:xfrm>
          <a:prstGeom prst="rect">
            <a:avLst/>
          </a:prstGeom>
          <a:noFill/>
        </p:spPr>
        <p:txBody>
          <a:bodyPr wrap="square" rtlCol="0">
            <a:spAutoFit/>
          </a:bodyPr>
          <a:lstStyle/>
          <a:p>
            <a:pPr marL="342900" indent="-342900" algn="ctr">
              <a:buFont typeface="Arial" panose="020B0604020202020204" pitchFamily="34" charset="0"/>
              <a:buChar char="•"/>
            </a:pPr>
            <a:r>
              <a:rPr lang="es-ES" altLang="zh-TW" sz="2400" b="1" dirty="0">
                <a:solidFill>
                  <a:schemeClr val="accent6">
                    <a:lumMod val="75000"/>
                  </a:schemeClr>
                </a:solidFill>
              </a:rPr>
              <a:t>v</a:t>
            </a:r>
            <a:r>
              <a:rPr lang="es-ES" altLang="zh-TW" sz="2400" b="1" dirty="0" smtClean="0">
                <a:solidFill>
                  <a:schemeClr val="accent6">
                    <a:lumMod val="75000"/>
                  </a:schemeClr>
                </a:solidFill>
              </a:rPr>
              <a:t>ariables</a:t>
            </a:r>
          </a:p>
          <a:p>
            <a:pPr marL="342900" indent="-342900" algn="ctr">
              <a:buFont typeface="Arial" panose="020B0604020202020204" pitchFamily="34" charset="0"/>
              <a:buChar char="•"/>
            </a:pPr>
            <a:r>
              <a:rPr lang="es-ES" altLang="zh-TW" sz="2400" b="1" dirty="0" err="1" smtClean="0">
                <a:solidFill>
                  <a:schemeClr val="accent6">
                    <a:lumMod val="75000"/>
                  </a:schemeClr>
                </a:solidFill>
              </a:rPr>
              <a:t>constants</a:t>
            </a:r>
            <a:endParaRPr lang="zh-TW" altLang="en-US" sz="2400" b="1" dirty="0">
              <a:solidFill>
                <a:schemeClr val="accent6">
                  <a:lumMod val="75000"/>
                </a:schemeClr>
              </a:solidFill>
            </a:endParaRPr>
          </a:p>
        </p:txBody>
      </p:sp>
      <p:sp>
        <p:nvSpPr>
          <p:cNvPr id="69" name="Elipse 68"/>
          <p:cNvSpPr/>
          <p:nvPr/>
        </p:nvSpPr>
        <p:spPr>
          <a:xfrm>
            <a:off x="2699792" y="2348880"/>
            <a:ext cx="3528392"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ángulo 2"/>
          <p:cNvSpPr/>
          <p:nvPr/>
        </p:nvSpPr>
        <p:spPr>
          <a:xfrm>
            <a:off x="6156176" y="4797152"/>
            <a:ext cx="2404376" cy="954107"/>
          </a:xfrm>
          <a:prstGeom prst="rect">
            <a:avLst/>
          </a:prstGeom>
        </p:spPr>
        <p:txBody>
          <a:bodyPr wrap="none">
            <a:spAutoFit/>
          </a:bodyPr>
          <a:lstStyle/>
          <a:p>
            <a:r>
              <a:rPr lang="en-US" sz="2800" b="1" dirty="0" smtClean="0">
                <a:solidFill>
                  <a:srgbClr val="000000"/>
                </a:solidFill>
                <a:latin typeface="Calibri" panose="020F0502020204030204" pitchFamily="34" charset="0"/>
              </a:rPr>
              <a:t>Computational</a:t>
            </a:r>
          </a:p>
          <a:p>
            <a:r>
              <a:rPr lang="en-US" sz="2800" b="1" dirty="0" smtClean="0">
                <a:solidFill>
                  <a:srgbClr val="000000"/>
                </a:solidFill>
                <a:latin typeface="Calibri" panose="020F0502020204030204" pitchFamily="34" charset="0"/>
              </a:rPr>
              <a:t>graph </a:t>
            </a:r>
            <a:endParaRPr lang="en-US" sz="2800" b="1" dirty="0"/>
          </a:p>
        </p:txBody>
      </p:sp>
    </p:spTree>
    <p:extLst>
      <p:ext uri="{BB962C8B-B14F-4D97-AF65-F5344CB8AC3E}">
        <p14:creationId xmlns:p14="http://schemas.microsoft.com/office/powerpoint/2010/main" val="16620924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7848872" cy="433965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Recipe</a:t>
            </a:r>
            <a:r>
              <a:rPr lang="en-US" sz="3600" dirty="0" smtClean="0">
                <a:latin typeface="Calibri" panose="020F0502020204030204" pitchFamily="34" charset="0"/>
              </a:rPr>
              <a:t>:</a:t>
            </a:r>
            <a:endParaRPr lang="en-US" sz="36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Define </a:t>
            </a:r>
            <a:r>
              <a:rPr lang="en-US" sz="3200" dirty="0">
                <a:latin typeface="Calibri" panose="020F0502020204030204" pitchFamily="34" charset="0"/>
              </a:rPr>
              <a:t>a series of expressions</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Initialize </a:t>
            </a:r>
            <a:r>
              <a:rPr lang="en-US" sz="3200" dirty="0">
                <a:latin typeface="Calibri" panose="020F0502020204030204" pitchFamily="34" charset="0"/>
              </a:rPr>
              <a:t>variables</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Start </a:t>
            </a:r>
            <a:r>
              <a:rPr lang="en-US" sz="3200" dirty="0">
                <a:latin typeface="Calibri" panose="020F0502020204030204" pitchFamily="34" charset="0"/>
              </a:rPr>
              <a:t>a session (launch a graph</a:t>
            </a:r>
            <a:r>
              <a:rPr lang="en-US" sz="3200" dirty="0" smtClean="0">
                <a:latin typeface="Calibri" panose="020F0502020204030204" pitchFamily="34" charset="0"/>
              </a:rPr>
              <a:t>)</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Run </a:t>
            </a:r>
            <a:r>
              <a:rPr lang="en-US" sz="3200" dirty="0">
                <a:latin typeface="Calibri" panose="020F0502020204030204" pitchFamily="34" charset="0"/>
              </a:rPr>
              <a:t>the graph, </a:t>
            </a:r>
            <a:r>
              <a:rPr lang="en-US" sz="3200" dirty="0">
                <a:solidFill>
                  <a:srgbClr val="0070C0"/>
                </a:solidFill>
                <a:latin typeface="Calibri" panose="020F0502020204030204" pitchFamily="34" charset="0"/>
              </a:rPr>
              <a:t>feed</a:t>
            </a:r>
            <a:r>
              <a:rPr lang="en-US" sz="3200" dirty="0">
                <a:latin typeface="Calibri" panose="020F0502020204030204" pitchFamily="34" charset="0"/>
              </a:rPr>
              <a:t> some data, </a:t>
            </a:r>
            <a:r>
              <a:rPr lang="en-US" sz="3200" dirty="0">
                <a:solidFill>
                  <a:srgbClr val="0070C0"/>
                </a:solidFill>
                <a:latin typeface="Calibri" panose="020F0502020204030204" pitchFamily="34" charset="0"/>
              </a:rPr>
              <a:t>fetch</a:t>
            </a:r>
            <a:r>
              <a:rPr lang="en-US" sz="3200" dirty="0">
                <a:latin typeface="Calibri" panose="020F0502020204030204" pitchFamily="34" charset="0"/>
              </a:rPr>
              <a:t> some values</a:t>
            </a:r>
            <a:endParaRPr lang="en-US" sz="3200" dirty="0"/>
          </a:p>
        </p:txBody>
      </p:sp>
      <p:pic>
        <p:nvPicPr>
          <p:cNvPr id="4" name="Imagen 3"/>
          <p:cNvPicPr>
            <a:picLocks noChangeAspect="1"/>
          </p:cNvPicPr>
          <p:nvPr/>
        </p:nvPicPr>
        <p:blipFill>
          <a:blip r:embed="rId3"/>
          <a:stretch>
            <a:fillRect/>
          </a:stretch>
        </p:blipFill>
        <p:spPr>
          <a:xfrm>
            <a:off x="3635896" y="3645024"/>
            <a:ext cx="3625824" cy="3005512"/>
          </a:xfrm>
          <a:prstGeom prst="rect">
            <a:avLst/>
          </a:prstGeom>
        </p:spPr>
      </p:pic>
      <p:sp>
        <p:nvSpPr>
          <p:cNvPr id="7" name="Forma libre 6"/>
          <p:cNvSpPr/>
          <p:nvPr/>
        </p:nvSpPr>
        <p:spPr>
          <a:xfrm>
            <a:off x="2920281" y="3616657"/>
            <a:ext cx="901092" cy="1091821"/>
          </a:xfrm>
          <a:custGeom>
            <a:avLst/>
            <a:gdLst>
              <a:gd name="connsiteX0" fmla="*/ 901092 w 901092"/>
              <a:gd name="connsiteY0" fmla="*/ 0 h 1091821"/>
              <a:gd name="connsiteX1" fmla="*/ 340 w 901092"/>
              <a:gd name="connsiteY1" fmla="*/ 477671 h 1091821"/>
              <a:gd name="connsiteX2" fmla="*/ 791910 w 901092"/>
              <a:gd name="connsiteY2" fmla="*/ 1091821 h 1091821"/>
            </a:gdLst>
            <a:ahLst/>
            <a:cxnLst>
              <a:cxn ang="0">
                <a:pos x="connsiteX0" y="connsiteY0"/>
              </a:cxn>
              <a:cxn ang="0">
                <a:pos x="connsiteX1" y="connsiteY1"/>
              </a:cxn>
              <a:cxn ang="0">
                <a:pos x="connsiteX2" y="connsiteY2"/>
              </a:cxn>
            </a:cxnLst>
            <a:rect l="l" t="t" r="r" b="b"/>
            <a:pathLst>
              <a:path w="901092" h="1091821">
                <a:moveTo>
                  <a:pt x="901092" y="0"/>
                </a:moveTo>
                <a:cubicBezTo>
                  <a:pt x="459814" y="147850"/>
                  <a:pt x="18537" y="295701"/>
                  <a:pt x="340" y="477671"/>
                </a:cubicBezTo>
                <a:cubicBezTo>
                  <a:pt x="-17857" y="659641"/>
                  <a:pt x="698650" y="991737"/>
                  <a:pt x="791910" y="1091821"/>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rma libre 7"/>
          <p:cNvSpPr/>
          <p:nvPr/>
        </p:nvSpPr>
        <p:spPr>
          <a:xfrm>
            <a:off x="6987654" y="3944203"/>
            <a:ext cx="914934" cy="1511062"/>
          </a:xfrm>
          <a:custGeom>
            <a:avLst/>
            <a:gdLst>
              <a:gd name="connsiteX0" fmla="*/ 0 w 914934"/>
              <a:gd name="connsiteY0" fmla="*/ 1378424 h 1511062"/>
              <a:gd name="connsiteX1" fmla="*/ 791570 w 914934"/>
              <a:gd name="connsiteY1" fmla="*/ 1378424 h 1511062"/>
              <a:gd name="connsiteX2" fmla="*/ 900752 w 914934"/>
              <a:gd name="connsiteY2" fmla="*/ 0 h 1511062"/>
            </a:gdLst>
            <a:ahLst/>
            <a:cxnLst>
              <a:cxn ang="0">
                <a:pos x="connsiteX0" y="connsiteY0"/>
              </a:cxn>
              <a:cxn ang="0">
                <a:pos x="connsiteX1" y="connsiteY1"/>
              </a:cxn>
              <a:cxn ang="0">
                <a:pos x="connsiteX2" y="connsiteY2"/>
              </a:cxn>
            </a:cxnLst>
            <a:rect l="l" t="t" r="r" b="b"/>
            <a:pathLst>
              <a:path w="914934" h="1511062">
                <a:moveTo>
                  <a:pt x="0" y="1378424"/>
                </a:moveTo>
                <a:cubicBezTo>
                  <a:pt x="320722" y="1493292"/>
                  <a:pt x="641445" y="1608161"/>
                  <a:pt x="791570" y="1378424"/>
                </a:cubicBezTo>
                <a:cubicBezTo>
                  <a:pt x="941695" y="1148687"/>
                  <a:pt x="921223" y="574343"/>
                  <a:pt x="900752"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390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8136904" cy="5570756"/>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Essentials</a:t>
            </a:r>
            <a:r>
              <a:rPr lang="en-US" sz="3600" dirty="0" smtClean="0">
                <a:latin typeface="Calibri" panose="020F0502020204030204" pitchFamily="34" charset="0"/>
              </a:rPr>
              <a:t>:</a:t>
            </a:r>
            <a:endParaRPr lang="en-US" sz="3200" dirty="0" smtClean="0">
              <a:latin typeface="Calibri" panose="020F0502020204030204" pitchFamily="34" charset="0"/>
            </a:endParaRPr>
          </a:p>
          <a:p>
            <a:endParaRPr lang="en-US" sz="3200" dirty="0" smtClean="0">
              <a:latin typeface="Calibri" panose="020F0502020204030204" pitchFamily="34" charset="0"/>
            </a:endParaRPr>
          </a:p>
          <a:p>
            <a:endParaRPr lang="en-US" sz="3200" dirty="0">
              <a:latin typeface="Calibri" panose="020F0502020204030204" pitchFamily="34" charset="0"/>
            </a:endParaRPr>
          </a:p>
          <a:p>
            <a:r>
              <a:rPr lang="en-US" sz="3200" b="1" dirty="0" smtClean="0">
                <a:solidFill>
                  <a:srgbClr val="FFC000"/>
                </a:solidFill>
                <a:latin typeface="Calibri" panose="020F0502020204030204" pitchFamily="34" charset="0"/>
              </a:rPr>
              <a:t>Four </a:t>
            </a:r>
            <a:r>
              <a:rPr lang="en-US" sz="3200" b="1" dirty="0">
                <a:solidFill>
                  <a:srgbClr val="FFC000"/>
                </a:solidFill>
                <a:latin typeface="Calibri" panose="020F0502020204030204" pitchFamily="34" charset="0"/>
              </a:rPr>
              <a:t>types of objects </a:t>
            </a:r>
            <a:r>
              <a:rPr lang="en-US" sz="3200" dirty="0">
                <a:latin typeface="Calibri" panose="020F0502020204030204" pitchFamily="34" charset="0"/>
              </a:rPr>
              <a:t>make </a:t>
            </a:r>
            <a:r>
              <a:rPr lang="en-US" sz="3200" dirty="0" err="1" smtClean="0">
                <a:latin typeface="Calibri" panose="020F0502020204030204" pitchFamily="34" charset="0"/>
              </a:rPr>
              <a:t>TensorFlow</a:t>
            </a:r>
            <a:r>
              <a:rPr lang="en-US" sz="3200" dirty="0">
                <a:latin typeface="Calibri" panose="020F0502020204030204" pitchFamily="34" charset="0"/>
              </a:rPr>
              <a:t> </a:t>
            </a:r>
            <a:r>
              <a:rPr lang="en-US" sz="3200" dirty="0" smtClean="0">
                <a:latin typeface="Calibri" panose="020F0502020204030204" pitchFamily="34" charset="0"/>
              </a:rPr>
              <a:t>unique </a:t>
            </a:r>
            <a:r>
              <a:rPr lang="en-US" sz="3200" dirty="0">
                <a:latin typeface="Calibri" panose="020F0502020204030204" pitchFamily="34" charset="0"/>
              </a:rPr>
              <a:t>from </a:t>
            </a:r>
            <a:r>
              <a:rPr lang="en-US" sz="3200" dirty="0" smtClean="0">
                <a:latin typeface="Calibri" panose="020F0502020204030204" pitchFamily="34" charset="0"/>
              </a:rPr>
              <a:t>other frameworks</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Session</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Computational </a:t>
            </a:r>
            <a:r>
              <a:rPr lang="en-US" sz="3200" dirty="0">
                <a:latin typeface="Calibri" panose="020F0502020204030204" pitchFamily="34" charset="0"/>
              </a:rPr>
              <a:t>graph</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Variables</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Placeholder</a:t>
            </a:r>
            <a:endParaRPr lang="en-US" sz="3200" dirty="0">
              <a:latin typeface="Calibri" panose="020F0502020204030204" pitchFamily="34" charset="0"/>
            </a:endParaRPr>
          </a:p>
        </p:txBody>
      </p:sp>
    </p:spTree>
    <p:extLst>
      <p:ext uri="{BB962C8B-B14F-4D97-AF65-F5344CB8AC3E}">
        <p14:creationId xmlns:p14="http://schemas.microsoft.com/office/powerpoint/2010/main" val="31936495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5724128" y="548680"/>
            <a:ext cx="2356188" cy="863724"/>
          </a:xfrm>
          <a:prstGeom prst="rect">
            <a:avLst/>
          </a:prstGeom>
        </p:spPr>
      </p:pic>
      <p:sp>
        <p:nvSpPr>
          <p:cNvPr id="4" name="Rectángulo 3"/>
          <p:cNvSpPr/>
          <p:nvPr/>
        </p:nvSpPr>
        <p:spPr>
          <a:xfrm>
            <a:off x="2195736" y="5517232"/>
            <a:ext cx="4320606" cy="646331"/>
          </a:xfrm>
          <a:prstGeom prst="rect">
            <a:avLst/>
          </a:prstGeom>
        </p:spPr>
        <p:txBody>
          <a:bodyPr wrap="none">
            <a:spAutoFit/>
          </a:bodyPr>
          <a:lstStyle/>
          <a:p>
            <a:r>
              <a:rPr lang="en-US" sz="3600" b="1" dirty="0">
                <a:solidFill>
                  <a:srgbClr val="7030A0"/>
                </a:solidFill>
              </a:rPr>
              <a:t>MSTC_IntroTF_1.ipynb</a:t>
            </a:r>
          </a:p>
        </p:txBody>
      </p:sp>
      <p:sp>
        <p:nvSpPr>
          <p:cNvPr id="5" name="Rectángulo 4"/>
          <p:cNvSpPr/>
          <p:nvPr/>
        </p:nvSpPr>
        <p:spPr>
          <a:xfrm>
            <a:off x="1331640" y="620688"/>
            <a:ext cx="7344816" cy="646331"/>
          </a:xfrm>
          <a:prstGeom prst="rect">
            <a:avLst/>
          </a:prstGeom>
        </p:spPr>
        <p:txBody>
          <a:bodyPr wrap="square">
            <a:spAutoFit/>
          </a:bodyPr>
          <a:lstStyle/>
          <a:p>
            <a:r>
              <a:rPr lang="en-US" sz="3600" dirty="0" smtClean="0">
                <a:latin typeface="Calibri" panose="020F0502020204030204" pitchFamily="34" charset="0"/>
              </a:rPr>
              <a:t>Let’s start playing with                          !!  </a:t>
            </a:r>
            <a:endParaRPr lang="en-US" sz="3600" dirty="0"/>
          </a:p>
        </p:txBody>
      </p:sp>
      <p:sp>
        <p:nvSpPr>
          <p:cNvPr id="6" name="Rectángulo 5"/>
          <p:cNvSpPr/>
          <p:nvPr/>
        </p:nvSpPr>
        <p:spPr>
          <a:xfrm>
            <a:off x="395536" y="2204864"/>
            <a:ext cx="8928992" cy="2677656"/>
          </a:xfrm>
          <a:prstGeom prst="rect">
            <a:avLst/>
          </a:prstGeom>
        </p:spPr>
        <p:txBody>
          <a:bodyPr wrap="square">
            <a:spAutoFit/>
          </a:bodyPr>
          <a:lstStyle/>
          <a:p>
            <a:pPr marL="285750" indent="-285750">
              <a:buFont typeface="Arial" panose="020B0604020202020204" pitchFamily="34" charset="0"/>
              <a:buChar char="•"/>
            </a:pPr>
            <a:r>
              <a:rPr lang="en-US" sz="2800" dirty="0" smtClean="0">
                <a:latin typeface="Calibri" panose="020F0502020204030204" pitchFamily="34" charset="0"/>
              </a:rPr>
              <a:t>Where?  IBM DSX or your own (be </a:t>
            </a:r>
            <a:r>
              <a:rPr lang="en-US" sz="2800" dirty="0" err="1" smtClean="0">
                <a:latin typeface="Calibri" panose="020F0502020204030204" pitchFamily="34" charset="0"/>
              </a:rPr>
              <a:t>carefull</a:t>
            </a:r>
            <a:r>
              <a:rPr lang="en-US" sz="2800" dirty="0" smtClean="0">
                <a:latin typeface="Calibri" panose="020F0502020204030204" pitchFamily="34" charset="0"/>
              </a:rPr>
              <a:t> with TF versions!!)</a:t>
            </a:r>
          </a:p>
          <a:p>
            <a:pPr marL="285750" indent="-285750">
              <a:buFont typeface="Arial" panose="020B0604020202020204" pitchFamily="34" charset="0"/>
              <a:buChar char="•"/>
            </a:pPr>
            <a:endParaRPr lang="en-US" sz="2800" dirty="0">
              <a:latin typeface="Calibri" panose="020F0502020204030204" pitchFamily="34" charset="0"/>
            </a:endParaRPr>
          </a:p>
          <a:p>
            <a:pPr marL="285750" indent="-285750">
              <a:buFont typeface="Arial" panose="020B0604020202020204" pitchFamily="34" charset="0"/>
              <a:buChar char="•"/>
            </a:pPr>
            <a:endParaRPr lang="en-US" sz="2800" dirty="0" smtClean="0">
              <a:latin typeface="Calibri" panose="020F0502020204030204" pitchFamily="34" charset="0"/>
            </a:endParaRPr>
          </a:p>
          <a:p>
            <a:pPr marL="285750" indent="-285750">
              <a:buFont typeface="Arial" panose="020B0604020202020204" pitchFamily="34" charset="0"/>
              <a:buChar char="•"/>
            </a:pPr>
            <a:r>
              <a:rPr lang="en-US" sz="2800" dirty="0" smtClean="0">
                <a:latin typeface="Calibri" panose="020F0502020204030204" pitchFamily="34" charset="0"/>
              </a:rPr>
              <a:t>How: we have prepared some Interactive Python notebooks (</a:t>
            </a:r>
            <a:r>
              <a:rPr lang="en-US" sz="2800" dirty="0" err="1" smtClean="0">
                <a:latin typeface="Calibri" panose="020F0502020204030204" pitchFamily="34" charset="0"/>
              </a:rPr>
              <a:t>Jupyter</a:t>
            </a:r>
            <a:r>
              <a:rPr lang="en-US" sz="2800" dirty="0">
                <a:latin typeface="Calibri" panose="020F0502020204030204" pitchFamily="34" charset="0"/>
              </a:rPr>
              <a:t>) http://jupyter.org/about.html</a:t>
            </a:r>
            <a:endParaRPr lang="en-US" sz="2800" dirty="0"/>
          </a:p>
        </p:txBody>
      </p:sp>
    </p:spTree>
    <p:extLst>
      <p:ext uri="{BB962C8B-B14F-4D97-AF65-F5344CB8AC3E}">
        <p14:creationId xmlns:p14="http://schemas.microsoft.com/office/powerpoint/2010/main" val="2196042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4" name="Imagen 3"/>
          <p:cNvPicPr>
            <a:picLocks noChangeAspect="1"/>
          </p:cNvPicPr>
          <p:nvPr/>
        </p:nvPicPr>
        <p:blipFill>
          <a:blip r:embed="rId2"/>
          <a:stretch>
            <a:fillRect/>
          </a:stretch>
        </p:blipFill>
        <p:spPr>
          <a:xfrm>
            <a:off x="179512" y="1124744"/>
            <a:ext cx="5025908" cy="3605386"/>
          </a:xfrm>
          <a:prstGeom prst="rect">
            <a:avLst/>
          </a:prstGeom>
        </p:spPr>
      </p:pic>
      <p:pic>
        <p:nvPicPr>
          <p:cNvPr id="9" name="Imagen 8"/>
          <p:cNvPicPr>
            <a:picLocks noChangeAspect="1"/>
          </p:cNvPicPr>
          <p:nvPr/>
        </p:nvPicPr>
        <p:blipFill>
          <a:blip r:embed="rId3"/>
          <a:stretch>
            <a:fillRect/>
          </a:stretch>
        </p:blipFill>
        <p:spPr>
          <a:xfrm>
            <a:off x="5364088" y="1052736"/>
            <a:ext cx="2808312" cy="2452642"/>
          </a:xfrm>
          <a:prstGeom prst="rect">
            <a:avLst/>
          </a:prstGeom>
        </p:spPr>
      </p:pic>
      <p:pic>
        <p:nvPicPr>
          <p:cNvPr id="10" name="Imagen 9"/>
          <p:cNvPicPr>
            <a:picLocks noChangeAspect="1"/>
          </p:cNvPicPr>
          <p:nvPr/>
        </p:nvPicPr>
        <p:blipFill>
          <a:blip r:embed="rId4"/>
          <a:stretch>
            <a:fillRect/>
          </a:stretch>
        </p:blipFill>
        <p:spPr>
          <a:xfrm>
            <a:off x="4211960" y="3950196"/>
            <a:ext cx="4272707" cy="2898604"/>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4941168"/>
            <a:ext cx="2581275" cy="1771650"/>
          </a:xfrm>
          <a:prstGeom prst="rect">
            <a:avLst/>
          </a:prstGeom>
        </p:spPr>
      </p:pic>
    </p:spTree>
    <p:extLst>
      <p:ext uri="{BB962C8B-B14F-4D97-AF65-F5344CB8AC3E}">
        <p14:creationId xmlns:p14="http://schemas.microsoft.com/office/powerpoint/2010/main" val="502049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300192" y="548680"/>
            <a:ext cx="2356188" cy="863724"/>
          </a:xfrm>
          <a:prstGeom prst="rect">
            <a:avLst/>
          </a:prstGeom>
        </p:spPr>
      </p:pic>
      <p:pic>
        <p:nvPicPr>
          <p:cNvPr id="2" name="Imagen 1"/>
          <p:cNvPicPr>
            <a:picLocks noChangeAspect="1"/>
          </p:cNvPicPr>
          <p:nvPr/>
        </p:nvPicPr>
        <p:blipFill>
          <a:blip r:embed="rId3"/>
          <a:stretch>
            <a:fillRect/>
          </a:stretch>
        </p:blipFill>
        <p:spPr>
          <a:xfrm>
            <a:off x="827584" y="1844824"/>
            <a:ext cx="7950995" cy="4824536"/>
          </a:xfrm>
          <a:prstGeom prst="rect">
            <a:avLst/>
          </a:prstGeom>
        </p:spPr>
      </p:pic>
      <p:sp>
        <p:nvSpPr>
          <p:cNvPr id="4" name="Rectángulo 3"/>
          <p:cNvSpPr/>
          <p:nvPr/>
        </p:nvSpPr>
        <p:spPr>
          <a:xfrm>
            <a:off x="827584" y="908720"/>
            <a:ext cx="4320606" cy="646331"/>
          </a:xfrm>
          <a:prstGeom prst="rect">
            <a:avLst/>
          </a:prstGeom>
        </p:spPr>
        <p:txBody>
          <a:bodyPr wrap="none">
            <a:spAutoFit/>
          </a:bodyPr>
          <a:lstStyle/>
          <a:p>
            <a:r>
              <a:rPr lang="en-US" sz="3600" b="1" dirty="0">
                <a:solidFill>
                  <a:srgbClr val="7030A0"/>
                </a:solidFill>
              </a:rPr>
              <a:t>MSTC_IntroTF_1.ipynb</a:t>
            </a:r>
          </a:p>
        </p:txBody>
      </p:sp>
      <p:sp>
        <p:nvSpPr>
          <p:cNvPr id="3" name="Rectángulo 2"/>
          <p:cNvSpPr/>
          <p:nvPr/>
        </p:nvSpPr>
        <p:spPr>
          <a:xfrm>
            <a:off x="395536" y="12215"/>
            <a:ext cx="6480720" cy="461665"/>
          </a:xfrm>
          <a:prstGeom prst="rect">
            <a:avLst/>
          </a:prstGeom>
        </p:spPr>
        <p:txBody>
          <a:bodyPr wrap="square">
            <a:spAutoFit/>
          </a:bodyPr>
          <a:lstStyle/>
          <a:p>
            <a:r>
              <a:rPr lang="en-US" sz="2400" b="1" dirty="0"/>
              <a:t>https://</a:t>
            </a:r>
            <a:r>
              <a:rPr lang="en-US" sz="2400" b="1" dirty="0" smtClean="0"/>
              <a:t>github.com/MasterMSTC/DeepLearning_TF/</a:t>
            </a:r>
            <a:endParaRPr lang="en-US" sz="2400" b="1" dirty="0"/>
          </a:p>
        </p:txBody>
      </p:sp>
    </p:spTree>
    <p:extLst>
      <p:ext uri="{BB962C8B-B14F-4D97-AF65-F5344CB8AC3E}">
        <p14:creationId xmlns:p14="http://schemas.microsoft.com/office/powerpoint/2010/main" val="35011724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88640"/>
            <a:ext cx="7848872" cy="1631216"/>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Docs</a:t>
            </a:r>
            <a:r>
              <a:rPr lang="en-US" sz="3600" dirty="0" smtClean="0">
                <a:latin typeface="Calibri" panose="020F0502020204030204" pitchFamily="34" charset="0"/>
              </a:rPr>
              <a:t>:</a:t>
            </a:r>
            <a:endParaRPr lang="en-US" sz="3200" dirty="0" smtClean="0">
              <a:latin typeface="Calibri" panose="020F0502020204030204" pitchFamily="34" charset="0"/>
            </a:endParaRPr>
          </a:p>
          <a:p>
            <a:r>
              <a:rPr lang="en-US" sz="3200" dirty="0" smtClean="0">
                <a:latin typeface="Calibri" panose="020F0502020204030204" pitchFamily="34" charset="0"/>
              </a:rPr>
              <a:t>“</a:t>
            </a:r>
            <a:r>
              <a:rPr lang="en-US" sz="2800" dirty="0" err="1" smtClean="0">
                <a:latin typeface="Calibri" panose="020F0502020204030204" pitchFamily="34" charset="0"/>
              </a:rPr>
              <a:t>TensorFlow</a:t>
            </a:r>
            <a:r>
              <a:rPr lang="en-US" sz="2800" dirty="0" smtClean="0">
                <a:latin typeface="Calibri" panose="020F0502020204030204" pitchFamily="34" charset="0"/>
              </a:rPr>
              <a:t> programs </a:t>
            </a:r>
            <a:r>
              <a:rPr lang="en-US" sz="2800" dirty="0">
                <a:latin typeface="Calibri" panose="020F0502020204030204" pitchFamily="34" charset="0"/>
              </a:rPr>
              <a:t>are usually </a:t>
            </a:r>
            <a:r>
              <a:rPr lang="en-US" sz="2800" dirty="0" smtClean="0">
                <a:latin typeface="Calibri" panose="020F0502020204030204" pitchFamily="34" charset="0"/>
              </a:rPr>
              <a:t>structured into a construction </a:t>
            </a:r>
            <a:r>
              <a:rPr lang="en-US" sz="2800" dirty="0">
                <a:latin typeface="Calibri" panose="020F0502020204030204" pitchFamily="34" charset="0"/>
              </a:rPr>
              <a:t>phase, that assembles </a:t>
            </a:r>
            <a:r>
              <a:rPr lang="en-US" sz="2800" dirty="0" smtClean="0">
                <a:latin typeface="Calibri" panose="020F0502020204030204" pitchFamily="34" charset="0"/>
              </a:rPr>
              <a:t>a graph…</a:t>
            </a:r>
            <a:r>
              <a:rPr lang="en-US" sz="3200" dirty="0" smtClean="0">
                <a:latin typeface="Calibri" panose="020F0502020204030204" pitchFamily="34" charset="0"/>
              </a:rPr>
              <a:t>”</a:t>
            </a:r>
            <a:endParaRPr lang="en-US" sz="3200" dirty="0">
              <a:latin typeface="Calibri" panose="020F0502020204030204" pitchFamily="34" charset="0"/>
            </a:endParaRPr>
          </a:p>
        </p:txBody>
      </p:sp>
      <p:sp>
        <p:nvSpPr>
          <p:cNvPr id="4" name="Rectángulo 3"/>
          <p:cNvSpPr/>
          <p:nvPr/>
        </p:nvSpPr>
        <p:spPr>
          <a:xfrm>
            <a:off x="323528" y="3356992"/>
            <a:ext cx="6840760" cy="317009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sz="2000" dirty="0">
                <a:latin typeface="Lucida Console" panose="020B0609040504020204" pitchFamily="49" charset="0"/>
              </a:rPr>
              <a:t>i</a:t>
            </a:r>
            <a:r>
              <a:rPr lang="en-US" sz="2000" dirty="0" smtClean="0">
                <a:latin typeface="Lucida Console" panose="020B0609040504020204" pitchFamily="49" charset="0"/>
              </a:rPr>
              <a:t>mport </a:t>
            </a:r>
            <a:r>
              <a:rPr lang="en-US" sz="2000" dirty="0" err="1" smtClean="0">
                <a:latin typeface="Lucida Console" panose="020B0609040504020204" pitchFamily="49" charset="0"/>
              </a:rPr>
              <a:t>tensorflow</a:t>
            </a:r>
            <a:r>
              <a:rPr lang="en-US" sz="2000" dirty="0" smtClean="0">
                <a:latin typeface="Lucida Console" panose="020B0609040504020204" pitchFamily="49" charset="0"/>
              </a:rPr>
              <a:t> as </a:t>
            </a:r>
            <a:r>
              <a:rPr lang="en-US" sz="2000" dirty="0" err="1" smtClean="0">
                <a:latin typeface="Lucida Console" panose="020B0609040504020204" pitchFamily="49" charset="0"/>
              </a:rPr>
              <a:t>tf</a:t>
            </a:r>
            <a:endParaRPr lang="en-US" sz="2000" dirty="0" smtClean="0">
              <a:latin typeface="Lucida Console" panose="020B0609040504020204" pitchFamily="49" charset="0"/>
            </a:endParaRPr>
          </a:p>
          <a:p>
            <a:endParaRPr lang="en-US" sz="2000" dirty="0" smtClean="0">
              <a:latin typeface="Lucida Console" panose="020B0609040504020204" pitchFamily="49" charset="0"/>
            </a:endParaRPr>
          </a:p>
          <a:p>
            <a:r>
              <a:rPr lang="en-US" sz="2000" dirty="0" smtClean="0">
                <a:latin typeface="Lucida Console" panose="020B0609040504020204" pitchFamily="49" charset="0"/>
              </a:rPr>
              <a:t>x=</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(1.0</a:t>
            </a:r>
            <a:r>
              <a:rPr lang="en-US" sz="2000" dirty="0">
                <a:latin typeface="Lucida Console" panose="020B0609040504020204" pitchFamily="49" charset="0"/>
              </a:rPr>
              <a:t>)</a:t>
            </a:r>
          </a:p>
          <a:p>
            <a:r>
              <a:rPr lang="en-US" sz="2000" dirty="0">
                <a:latin typeface="Lucida Console" panose="020B0609040504020204" pitchFamily="49" charset="0"/>
              </a:rPr>
              <a:t>W</a:t>
            </a:r>
            <a:r>
              <a:rPr lang="en-US" sz="2000" dirty="0" smtClean="0">
                <a:latin typeface="Lucida Console" panose="020B0609040504020204" pitchFamily="49" charset="0"/>
              </a:rPr>
              <a:t>=</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(6.0)</a:t>
            </a:r>
          </a:p>
          <a:p>
            <a:r>
              <a:rPr lang="en-US" sz="2000" dirty="0" smtClean="0">
                <a:latin typeface="Lucida Console" panose="020B0609040504020204" pitchFamily="49" charset="0"/>
              </a:rPr>
              <a:t>b=</a:t>
            </a:r>
            <a:r>
              <a:rPr lang="en-US" sz="2000" dirty="0" err="1" smtClean="0">
                <a:latin typeface="Lucida Console" panose="020B0609040504020204" pitchFamily="49" charset="0"/>
              </a:rPr>
              <a:t>tf.constant</a:t>
            </a:r>
            <a:r>
              <a:rPr lang="en-US" sz="2000" dirty="0" smtClean="0">
                <a:latin typeface="Lucida Console" panose="020B0609040504020204" pitchFamily="49" charset="0"/>
              </a:rPr>
              <a:t>(1.5)</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latin typeface="Lucida Console" panose="020B0609040504020204" pitchFamily="49" charset="0"/>
              </a:rPr>
              <a:t>y=x*</a:t>
            </a:r>
            <a:r>
              <a:rPr lang="en-US" sz="2000" dirty="0" err="1" smtClean="0">
                <a:latin typeface="Lucida Console" panose="020B0609040504020204" pitchFamily="49" charset="0"/>
              </a:rPr>
              <a:t>W+b</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smtClean="0">
                <a:latin typeface="Lucida Console" panose="020B0609040504020204" pitchFamily="49" charset="0"/>
              </a:rPr>
              <a:t>print(y)</a:t>
            </a:r>
          </a:p>
          <a:p>
            <a:r>
              <a:rPr lang="en-US" sz="2000" dirty="0">
                <a:latin typeface="Lucida Console" panose="020B0609040504020204" pitchFamily="49" charset="0"/>
              </a:rPr>
              <a:t>Tensor("add:0", shape=(), </a:t>
            </a:r>
            <a:r>
              <a:rPr lang="en-US" sz="2000" dirty="0" err="1">
                <a:latin typeface="Lucida Console" panose="020B0609040504020204" pitchFamily="49" charset="0"/>
              </a:rPr>
              <a:t>dtype</a:t>
            </a:r>
            <a:r>
              <a:rPr lang="en-US" sz="2000" dirty="0">
                <a:latin typeface="Lucida Console" panose="020B0609040504020204" pitchFamily="49" charset="0"/>
              </a:rPr>
              <a:t>=float32)</a:t>
            </a:r>
          </a:p>
        </p:txBody>
      </p:sp>
      <p:graphicFrame>
        <p:nvGraphicFramePr>
          <p:cNvPr id="18" name="Object 12"/>
          <p:cNvGraphicFramePr>
            <a:graphicFrameLocks noChangeAspect="1"/>
          </p:cNvGraphicFramePr>
          <p:nvPr>
            <p:extLst>
              <p:ext uri="{D42A27DB-BD31-4B8C-83A1-F6EECF244321}">
                <p14:modId xmlns:p14="http://schemas.microsoft.com/office/powerpoint/2010/main" val="1042466402"/>
              </p:ext>
            </p:extLst>
          </p:nvPr>
        </p:nvGraphicFramePr>
        <p:xfrm>
          <a:off x="1115616" y="1988840"/>
          <a:ext cx="2081213" cy="596900"/>
        </p:xfrm>
        <a:graphic>
          <a:graphicData uri="http://schemas.openxmlformats.org/presentationml/2006/ole">
            <mc:AlternateContent xmlns:mc="http://schemas.openxmlformats.org/markup-compatibility/2006">
              <mc:Choice xmlns:v="urn:schemas-microsoft-com:vml" Requires="v">
                <p:oleObj spid="_x0000_s21805"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1115616" y="1988840"/>
                        <a:ext cx="2081213" cy="596900"/>
                      </a:xfrm>
                      <a:prstGeom prst="rect">
                        <a:avLst/>
                      </a:prstGeom>
                      <a:noFill/>
                      <a:extLst/>
                    </p:spPr>
                  </p:pic>
                </p:oleObj>
              </mc:Fallback>
            </mc:AlternateContent>
          </a:graphicData>
        </a:graphic>
      </p:graphicFrame>
      <p:sp>
        <p:nvSpPr>
          <p:cNvPr id="19" name="矩形 25"/>
          <p:cNvSpPr/>
          <p:nvPr/>
        </p:nvSpPr>
        <p:spPr>
          <a:xfrm>
            <a:off x="5426881" y="2263500"/>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矩形 3"/>
          <p:cNvSpPr/>
          <p:nvPr/>
        </p:nvSpPr>
        <p:spPr>
          <a:xfrm>
            <a:off x="7116490" y="4788104"/>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矩形 4"/>
          <p:cNvSpPr/>
          <p:nvPr/>
        </p:nvSpPr>
        <p:spPr>
          <a:xfrm>
            <a:off x="4442196" y="2175632"/>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2697334076"/>
              </p:ext>
            </p:extLst>
          </p:nvPr>
        </p:nvGraphicFramePr>
        <p:xfrm>
          <a:off x="8503542" y="3539133"/>
          <a:ext cx="388938" cy="455613"/>
        </p:xfrm>
        <a:graphic>
          <a:graphicData uri="http://schemas.openxmlformats.org/presentationml/2006/ole">
            <mc:AlternateContent xmlns:mc="http://schemas.openxmlformats.org/markup-compatibility/2006">
              <mc:Choice xmlns:v="urn:schemas-microsoft-com:vml" Requires="v">
                <p:oleObj spid="_x0000_s21806"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503542" y="3539133"/>
                        <a:ext cx="388938" cy="455613"/>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502466870"/>
              </p:ext>
            </p:extLst>
          </p:nvPr>
        </p:nvGraphicFramePr>
        <p:xfrm>
          <a:off x="5484972" y="2284229"/>
          <a:ext cx="493713" cy="595313"/>
        </p:xfrm>
        <a:graphic>
          <a:graphicData uri="http://schemas.openxmlformats.org/presentationml/2006/ole">
            <mc:AlternateContent xmlns:mc="http://schemas.openxmlformats.org/markup-compatibility/2006">
              <mc:Choice xmlns:v="urn:schemas-microsoft-com:vml" Requires="v">
                <p:oleObj spid="_x0000_s21807"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484972" y="2284229"/>
                        <a:ext cx="493713" cy="595313"/>
                      </a:xfrm>
                      <a:prstGeom prst="rect">
                        <a:avLst/>
                      </a:prstGeom>
                      <a:noFill/>
                      <a:extLst/>
                    </p:spPr>
                  </p:pic>
                </p:oleObj>
              </mc:Fallback>
            </mc:AlternateContent>
          </a:graphicData>
        </a:graphic>
      </p:graphicFrame>
      <p:cxnSp>
        <p:nvCxnSpPr>
          <p:cNvPr id="28" name="直線單箭頭接點 11"/>
          <p:cNvCxnSpPr/>
          <p:nvPr/>
        </p:nvCxnSpPr>
        <p:spPr>
          <a:xfrm>
            <a:off x="7518346" y="3746331"/>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3"/>
          <p:cNvCxnSpPr/>
          <p:nvPr/>
        </p:nvCxnSpPr>
        <p:spPr>
          <a:xfrm>
            <a:off x="5038893" y="2491399"/>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Object 12"/>
          <p:cNvGraphicFramePr>
            <a:graphicFrameLocks noChangeAspect="1"/>
          </p:cNvGraphicFramePr>
          <p:nvPr>
            <p:extLst>
              <p:ext uri="{D42A27DB-BD31-4B8C-83A1-F6EECF244321}">
                <p14:modId xmlns:p14="http://schemas.microsoft.com/office/powerpoint/2010/main" val="1242114222"/>
              </p:ext>
            </p:extLst>
          </p:nvPr>
        </p:nvGraphicFramePr>
        <p:xfrm>
          <a:off x="4523942" y="2132856"/>
          <a:ext cx="495300" cy="630238"/>
        </p:xfrm>
        <a:graphic>
          <a:graphicData uri="http://schemas.openxmlformats.org/presentationml/2006/ole">
            <mc:AlternateContent xmlns:mc="http://schemas.openxmlformats.org/markup-compatibility/2006">
              <mc:Choice xmlns:v="urn:schemas-microsoft-com:vml" Requires="v">
                <p:oleObj spid="_x0000_s21808"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523942" y="2132856"/>
                        <a:ext cx="495300" cy="630238"/>
                      </a:xfrm>
                      <a:prstGeom prst="rect">
                        <a:avLst/>
                      </a:prstGeom>
                      <a:noFill/>
                      <a:extLst/>
                    </p:spPr>
                  </p:pic>
                </p:oleObj>
              </mc:Fallback>
            </mc:AlternateContent>
          </a:graphicData>
        </a:graphic>
      </p:graphicFrame>
      <p:grpSp>
        <p:nvGrpSpPr>
          <p:cNvPr id="33" name="群組 20"/>
          <p:cNvGrpSpPr/>
          <p:nvPr/>
        </p:nvGrpSpPr>
        <p:grpSpPr>
          <a:xfrm>
            <a:off x="7176832" y="3516771"/>
            <a:ext cx="520319" cy="520319"/>
            <a:chOff x="3342651" y="3507082"/>
            <a:chExt cx="520319" cy="520319"/>
          </a:xfrm>
        </p:grpSpPr>
        <p:sp>
          <p:nvSpPr>
            <p:cNvPr id="3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5"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1809"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6" name="Object 12"/>
          <p:cNvGraphicFramePr>
            <a:graphicFrameLocks noChangeAspect="1"/>
          </p:cNvGraphicFramePr>
          <p:nvPr>
            <p:extLst>
              <p:ext uri="{D42A27DB-BD31-4B8C-83A1-F6EECF244321}">
                <p14:modId xmlns:p14="http://schemas.microsoft.com/office/powerpoint/2010/main" val="527739207"/>
              </p:ext>
            </p:extLst>
          </p:nvPr>
        </p:nvGraphicFramePr>
        <p:xfrm>
          <a:off x="7234528" y="4870622"/>
          <a:ext cx="354012" cy="488950"/>
        </p:xfrm>
        <a:graphic>
          <a:graphicData uri="http://schemas.openxmlformats.org/presentationml/2006/ole">
            <mc:AlternateContent xmlns:mc="http://schemas.openxmlformats.org/markup-compatibility/2006">
              <mc:Choice xmlns:v="urn:schemas-microsoft-com:vml" Requires="v">
                <p:oleObj spid="_x0000_s21810"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234528" y="4870622"/>
                        <a:ext cx="354012" cy="488950"/>
                      </a:xfrm>
                      <a:prstGeom prst="rect">
                        <a:avLst/>
                      </a:prstGeom>
                      <a:noFill/>
                      <a:extLst/>
                    </p:spPr>
                  </p:pic>
                </p:oleObj>
              </mc:Fallback>
            </mc:AlternateContent>
          </a:graphicData>
        </a:graphic>
      </p:graphicFrame>
      <p:cxnSp>
        <p:nvCxnSpPr>
          <p:cNvPr id="37" name="直線單箭頭接點 24"/>
          <p:cNvCxnSpPr/>
          <p:nvPr/>
        </p:nvCxnSpPr>
        <p:spPr>
          <a:xfrm flipV="1">
            <a:off x="7428039" y="404753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2061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188640"/>
            <a:ext cx="8352928" cy="236988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Docs</a:t>
            </a:r>
            <a:r>
              <a:rPr lang="en-US" sz="3600" dirty="0" smtClean="0">
                <a:latin typeface="Calibri" panose="020F0502020204030204" pitchFamily="34" charset="0"/>
              </a:rPr>
              <a:t>:</a:t>
            </a:r>
            <a:endParaRPr lang="en-US" sz="3200" dirty="0" smtClean="0">
              <a:latin typeface="Calibri" panose="020F0502020204030204" pitchFamily="34" charset="0"/>
            </a:endParaRPr>
          </a:p>
          <a:p>
            <a:pPr marL="457200" indent="-457200">
              <a:buFont typeface="Arial" panose="020B0604020202020204" pitchFamily="34" charset="0"/>
              <a:buChar char="•"/>
            </a:pPr>
            <a:r>
              <a:rPr lang="en-US" sz="2800" dirty="0" smtClean="0">
                <a:latin typeface="Calibri" panose="020F0502020204030204" pitchFamily="34" charset="0"/>
              </a:rPr>
              <a:t>“A </a:t>
            </a:r>
            <a:r>
              <a:rPr lang="en-US" sz="2800" u="sng" dirty="0" smtClean="0">
                <a:latin typeface="Calibri" panose="020F0502020204030204" pitchFamily="34" charset="0"/>
              </a:rPr>
              <a:t>Session </a:t>
            </a:r>
            <a:r>
              <a:rPr lang="en-US" sz="2800" u="sng" dirty="0">
                <a:latin typeface="Calibri" panose="020F0502020204030204" pitchFamily="34" charset="0"/>
              </a:rPr>
              <a:t>object </a:t>
            </a:r>
            <a:r>
              <a:rPr lang="en-US" sz="2800" dirty="0">
                <a:latin typeface="Calibri" panose="020F0502020204030204" pitchFamily="34" charset="0"/>
              </a:rPr>
              <a:t>encapsulates the environment in </a:t>
            </a:r>
            <a:r>
              <a:rPr lang="en-US" sz="2800" dirty="0" smtClean="0">
                <a:latin typeface="Calibri" panose="020F0502020204030204" pitchFamily="34" charset="0"/>
              </a:rPr>
              <a:t>which Tensor objects are </a:t>
            </a:r>
            <a:r>
              <a:rPr lang="en-US" sz="2800" dirty="0">
                <a:latin typeface="Calibri" panose="020F0502020204030204" pitchFamily="34" charset="0"/>
              </a:rPr>
              <a:t>evaluated</a:t>
            </a:r>
            <a:r>
              <a:rPr lang="en-US" sz="2400" dirty="0" smtClean="0">
                <a:latin typeface="Calibri" panose="020F0502020204030204" pitchFamily="34" charset="0"/>
              </a:rPr>
              <a:t>…</a:t>
            </a:r>
            <a:r>
              <a:rPr lang="en-US" sz="2800" dirty="0" smtClean="0">
                <a:latin typeface="Calibri" panose="020F0502020204030204" pitchFamily="34" charset="0"/>
              </a:rPr>
              <a:t>”</a:t>
            </a:r>
          </a:p>
          <a:p>
            <a:pPr marL="457200" indent="-457200">
              <a:buFont typeface="Arial" panose="020B0604020202020204" pitchFamily="34" charset="0"/>
              <a:buChar char="•"/>
            </a:pPr>
            <a:r>
              <a:rPr lang="en-US" sz="2800" dirty="0">
                <a:latin typeface="Calibri" panose="020F0502020204030204" pitchFamily="34" charset="0"/>
              </a:rPr>
              <a:t>“..and </a:t>
            </a:r>
            <a:r>
              <a:rPr lang="en-US" sz="2800" dirty="0" smtClean="0">
                <a:latin typeface="Calibri" panose="020F0502020204030204" pitchFamily="34" charset="0"/>
              </a:rPr>
              <a:t>an </a:t>
            </a:r>
            <a:r>
              <a:rPr lang="en-US" sz="2800" u="sng" dirty="0" smtClean="0">
                <a:latin typeface="Calibri" panose="020F0502020204030204" pitchFamily="34" charset="0"/>
              </a:rPr>
              <a:t>execution </a:t>
            </a:r>
            <a:r>
              <a:rPr lang="en-US" sz="2800" u="sng" dirty="0">
                <a:latin typeface="Calibri" panose="020F0502020204030204" pitchFamily="34" charset="0"/>
              </a:rPr>
              <a:t>phase </a:t>
            </a:r>
            <a:r>
              <a:rPr lang="en-US" sz="2800" dirty="0">
                <a:latin typeface="Calibri" panose="020F0502020204030204" pitchFamily="34" charset="0"/>
              </a:rPr>
              <a:t>that uses a session to execute ops in </a:t>
            </a:r>
            <a:r>
              <a:rPr lang="en-US" sz="2800" dirty="0" smtClean="0">
                <a:latin typeface="Calibri" panose="020F0502020204030204" pitchFamily="34" charset="0"/>
              </a:rPr>
              <a:t>the graph”</a:t>
            </a:r>
            <a:endParaRPr lang="en-US" sz="2800" dirty="0">
              <a:latin typeface="Calibri" panose="020F0502020204030204" pitchFamily="34" charset="0"/>
            </a:endParaRPr>
          </a:p>
        </p:txBody>
      </p:sp>
      <p:sp>
        <p:nvSpPr>
          <p:cNvPr id="4" name="Rectángulo 3"/>
          <p:cNvSpPr/>
          <p:nvPr/>
        </p:nvSpPr>
        <p:spPr>
          <a:xfrm>
            <a:off x="755576" y="2924944"/>
            <a:ext cx="6840760" cy="3785652"/>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sz="2000" dirty="0">
                <a:latin typeface="Lucida Console" panose="020B0609040504020204" pitchFamily="49" charset="0"/>
              </a:rPr>
              <a:t>import </a:t>
            </a:r>
            <a:r>
              <a:rPr lang="en-US" sz="2000" dirty="0" err="1">
                <a:latin typeface="Lucida Console" panose="020B0609040504020204" pitchFamily="49" charset="0"/>
              </a:rPr>
              <a:t>tensorflow</a:t>
            </a:r>
            <a:r>
              <a:rPr lang="en-US" sz="2000" dirty="0">
                <a:latin typeface="Lucida Console" panose="020B0609040504020204" pitchFamily="49" charset="0"/>
              </a:rPr>
              <a:t> as </a:t>
            </a:r>
            <a:r>
              <a:rPr lang="en-US" sz="2000" dirty="0" err="1">
                <a:latin typeface="Lucida Console" panose="020B0609040504020204" pitchFamily="49" charset="0"/>
              </a:rPr>
              <a:t>tf</a:t>
            </a:r>
            <a:endParaRPr lang="en-US" sz="2000" dirty="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x=</a:t>
            </a:r>
            <a:r>
              <a:rPr lang="en-US" sz="2000" dirty="0" err="1">
                <a:latin typeface="Lucida Console" panose="020B0609040504020204" pitchFamily="49" charset="0"/>
              </a:rPr>
              <a:t>tf.constant</a:t>
            </a:r>
            <a:r>
              <a:rPr lang="en-US" sz="2000" dirty="0">
                <a:latin typeface="Lucida Console" panose="020B0609040504020204" pitchFamily="49" charset="0"/>
              </a:rPr>
              <a:t>(1.0)</a:t>
            </a:r>
          </a:p>
          <a:p>
            <a:r>
              <a:rPr lang="en-US" sz="2000" dirty="0">
                <a:latin typeface="Lucida Console" panose="020B0609040504020204" pitchFamily="49" charset="0"/>
              </a:rPr>
              <a:t>W=</a:t>
            </a:r>
            <a:r>
              <a:rPr lang="en-US" sz="2000" dirty="0" err="1">
                <a:latin typeface="Lucida Console" panose="020B0609040504020204" pitchFamily="49" charset="0"/>
              </a:rPr>
              <a:t>tf.constant</a:t>
            </a:r>
            <a:r>
              <a:rPr lang="en-US" sz="2000" dirty="0">
                <a:latin typeface="Lucida Console" panose="020B0609040504020204" pitchFamily="49" charset="0"/>
              </a:rPr>
              <a:t>(6.0)</a:t>
            </a:r>
          </a:p>
          <a:p>
            <a:r>
              <a:rPr lang="en-US" sz="2000" dirty="0">
                <a:latin typeface="Lucida Console" panose="020B0609040504020204" pitchFamily="49" charset="0"/>
              </a:rPr>
              <a:t>b=</a:t>
            </a:r>
            <a:r>
              <a:rPr lang="en-US" sz="2000" dirty="0" err="1">
                <a:latin typeface="Lucida Console" panose="020B0609040504020204" pitchFamily="49" charset="0"/>
              </a:rPr>
              <a:t>tf.constant</a:t>
            </a:r>
            <a:r>
              <a:rPr lang="en-US" sz="2000" dirty="0">
                <a:latin typeface="Lucida Console" panose="020B0609040504020204" pitchFamily="49" charset="0"/>
              </a:rPr>
              <a:t>(1.5)</a:t>
            </a:r>
          </a:p>
          <a:p>
            <a:endParaRPr lang="en-US" sz="2000" dirty="0">
              <a:latin typeface="Lucida Console" panose="020B0609040504020204" pitchFamily="49" charset="0"/>
            </a:endParaRPr>
          </a:p>
          <a:p>
            <a:r>
              <a:rPr lang="en-US" sz="2000" dirty="0" smtClean="0">
                <a:latin typeface="Lucida Console" panose="020B0609040504020204" pitchFamily="49" charset="0"/>
              </a:rPr>
              <a:t>y=x*</a:t>
            </a:r>
            <a:r>
              <a:rPr lang="en-US" sz="2000" dirty="0" err="1" smtClean="0">
                <a:latin typeface="Lucida Console" panose="020B0609040504020204" pitchFamily="49" charset="0"/>
              </a:rPr>
              <a:t>W+b</a:t>
            </a:r>
            <a:endParaRPr lang="en-US" sz="2000" dirty="0" smtClean="0">
              <a:latin typeface="Lucida Console" panose="020B0609040504020204" pitchFamily="49" charset="0"/>
            </a:endParaRPr>
          </a:p>
          <a:p>
            <a:endParaRPr lang="en-US" sz="2000" dirty="0">
              <a:latin typeface="Lucida Console" panose="020B0609040504020204" pitchFamily="49" charset="0"/>
            </a:endParaRPr>
          </a:p>
          <a:p>
            <a:r>
              <a:rPr lang="en-US" sz="2000" dirty="0">
                <a:latin typeface="Lucida Console" panose="020B0609040504020204" pitchFamily="49" charset="0"/>
              </a:rPr>
              <a:t>with </a:t>
            </a:r>
            <a:r>
              <a:rPr lang="en-US" sz="2000" dirty="0" err="1">
                <a:latin typeface="Lucida Console" panose="020B0609040504020204" pitchFamily="49" charset="0"/>
              </a:rPr>
              <a:t>tf.Session</a:t>
            </a:r>
            <a:r>
              <a:rPr lang="en-US" sz="2000" dirty="0">
                <a:latin typeface="Lucida Console" panose="020B0609040504020204" pitchFamily="49" charset="0"/>
              </a:rPr>
              <a:t>() as </a:t>
            </a:r>
            <a:r>
              <a:rPr lang="en-US" sz="2000" dirty="0" err="1">
                <a:latin typeface="Lucida Console" panose="020B0609040504020204" pitchFamily="49" charset="0"/>
              </a:rPr>
              <a:t>sess</a:t>
            </a:r>
            <a:r>
              <a:rPr lang="en-US" sz="2000" dirty="0" smtClean="0">
                <a:latin typeface="Lucida Console" panose="020B0609040504020204" pitchFamily="49" charset="0"/>
              </a:rPr>
              <a:t>:</a:t>
            </a:r>
            <a:endParaRPr lang="en-US" sz="2000" dirty="0">
              <a:latin typeface="Lucida Console" panose="020B0609040504020204" pitchFamily="49" charset="0"/>
            </a:endParaRPr>
          </a:p>
          <a:p>
            <a:r>
              <a:rPr lang="en-US" sz="2000" dirty="0">
                <a:latin typeface="Lucida Console" panose="020B0609040504020204" pitchFamily="49" charset="0"/>
              </a:rPr>
              <a:t>        </a:t>
            </a:r>
            <a:r>
              <a:rPr lang="en-US" sz="2000" dirty="0" smtClean="0">
                <a:latin typeface="Lucida Console" panose="020B0609040504020204" pitchFamily="49" charset="0"/>
              </a:rPr>
              <a:t>print(</a:t>
            </a:r>
            <a:r>
              <a:rPr lang="en-US" sz="2000" dirty="0" err="1" smtClean="0">
                <a:latin typeface="Lucida Console" panose="020B0609040504020204" pitchFamily="49" charset="0"/>
              </a:rPr>
              <a:t>sess.run</a:t>
            </a:r>
            <a:r>
              <a:rPr lang="en-US" sz="2000" dirty="0" smtClean="0">
                <a:latin typeface="Lucida Console" panose="020B0609040504020204" pitchFamily="49" charset="0"/>
              </a:rPr>
              <a:t>(y))</a:t>
            </a:r>
          </a:p>
          <a:p>
            <a:endParaRPr lang="es-ES" sz="2000" dirty="0">
              <a:latin typeface="Lucida Console" panose="020B0609040504020204" pitchFamily="49" charset="0"/>
            </a:endParaRPr>
          </a:p>
          <a:p>
            <a:r>
              <a:rPr lang="es-ES" sz="2000" dirty="0" smtClean="0">
                <a:latin typeface="Lucida Console" panose="020B0609040504020204" pitchFamily="49" charset="0"/>
              </a:rPr>
              <a:t>7.5</a:t>
            </a:r>
            <a:endParaRPr lang="en-US" sz="2000" dirty="0" smtClean="0">
              <a:latin typeface="Lucida Console" panose="020B0609040504020204" pitchFamily="49" charset="0"/>
            </a:endParaRPr>
          </a:p>
        </p:txBody>
      </p:sp>
    </p:spTree>
    <p:extLst>
      <p:ext uri="{BB962C8B-B14F-4D97-AF65-F5344CB8AC3E}">
        <p14:creationId xmlns:p14="http://schemas.microsoft.com/office/powerpoint/2010/main" val="2909010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06752"/>
            <a:ext cx="8352928" cy="2800767"/>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a:t>
            </a:r>
            <a:r>
              <a:rPr lang="en-US" sz="3600" b="1" dirty="0">
                <a:latin typeface="Calibri" panose="020F0502020204030204" pitchFamily="34" charset="0"/>
              </a:rPr>
              <a:t>Variables</a:t>
            </a:r>
          </a:p>
          <a:p>
            <a:pPr marL="457200" indent="-457200">
              <a:buFont typeface="Arial" panose="020B0604020202020204" pitchFamily="34" charset="0"/>
              <a:buChar char="•"/>
            </a:pPr>
            <a:r>
              <a:rPr lang="en-US" sz="2800" dirty="0" smtClean="0">
                <a:latin typeface="Calibri" panose="020F0502020204030204" pitchFamily="34" charset="0"/>
              </a:rPr>
              <a:t>“… hold and update </a:t>
            </a:r>
            <a:r>
              <a:rPr lang="en-US" sz="2800" b="1" dirty="0" smtClean="0">
                <a:latin typeface="Calibri" panose="020F0502020204030204" pitchFamily="34" charset="0"/>
              </a:rPr>
              <a:t>parameters</a:t>
            </a:r>
            <a:r>
              <a:rPr lang="en-US" sz="2800" dirty="0" smtClean="0">
                <a:latin typeface="Calibri" panose="020F0502020204030204" pitchFamily="34" charset="0"/>
              </a:rPr>
              <a:t>”</a:t>
            </a:r>
          </a:p>
          <a:p>
            <a:pPr marL="457200" indent="-457200">
              <a:buFont typeface="Arial" panose="020B0604020202020204" pitchFamily="34" charset="0"/>
              <a:buChar char="•"/>
            </a:pPr>
            <a:endParaRPr lang="es-ES" sz="2800"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a:p>
            <a:pPr marL="457200" indent="-457200">
              <a:buFont typeface="Arial" panose="020B0604020202020204" pitchFamily="34" charset="0"/>
              <a:buChar char="•"/>
            </a:pPr>
            <a:r>
              <a:rPr lang="es-ES" sz="2800" dirty="0" smtClean="0">
                <a:latin typeface="Calibri" panose="020F0502020204030204" pitchFamily="34" charset="0"/>
              </a:rPr>
              <a:t>..and </a:t>
            </a:r>
            <a:r>
              <a:rPr lang="en-US" sz="2800" dirty="0" smtClean="0">
                <a:latin typeface="Calibri" panose="020F0502020204030204" pitchFamily="34" charset="0"/>
              </a:rPr>
              <a:t>graph (session)  </a:t>
            </a:r>
            <a:br>
              <a:rPr lang="en-US" sz="2800" dirty="0" smtClean="0">
                <a:latin typeface="Calibri" panose="020F0502020204030204" pitchFamily="34" charset="0"/>
              </a:rPr>
            </a:br>
            <a:r>
              <a:rPr lang="en-US" sz="2800" dirty="0" smtClean="0">
                <a:latin typeface="Calibri" panose="020F0502020204030204" pitchFamily="34" charset="0"/>
              </a:rPr>
              <a:t>is executed several times</a:t>
            </a:r>
          </a:p>
        </p:txBody>
      </p:sp>
      <p:sp>
        <p:nvSpPr>
          <p:cNvPr id="5" name="Rectángulo 4"/>
          <p:cNvSpPr/>
          <p:nvPr/>
        </p:nvSpPr>
        <p:spPr>
          <a:xfrm>
            <a:off x="251520" y="3068960"/>
            <a:ext cx="7848872" cy="369331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dirty="0" smtClean="0">
                <a:latin typeface="Lucida Console" panose="020B0609040504020204" pitchFamily="49" charset="0"/>
              </a:rPr>
              <a:t>W=</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tf.random_uniform</a:t>
            </a:r>
            <a:r>
              <a:rPr lang="en-US" dirty="0">
                <a:latin typeface="Lucida Console" panose="020B0609040504020204" pitchFamily="49" charset="0"/>
              </a:rPr>
              <a:t>([1], -</a:t>
            </a:r>
            <a:r>
              <a:rPr lang="en-US" dirty="0" smtClean="0">
                <a:latin typeface="Lucida Console" panose="020B0609040504020204" pitchFamily="49" charset="0"/>
              </a:rPr>
              <a:t>1.0, 1.0</a:t>
            </a:r>
            <a:r>
              <a:rPr lang="en-US" dirty="0">
                <a:latin typeface="Lucida Console" panose="020B0609040504020204" pitchFamily="49" charset="0"/>
              </a:rPr>
              <a:t>))</a:t>
            </a:r>
          </a:p>
          <a:p>
            <a:r>
              <a:rPr lang="en-US" dirty="0" smtClean="0">
                <a:latin typeface="Lucida Console" panose="020B0609040504020204" pitchFamily="49" charset="0"/>
              </a:rPr>
              <a:t>b=</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tf.zeros</a:t>
            </a:r>
            <a:r>
              <a:rPr lang="en-US" dirty="0">
                <a:latin typeface="Lucida Console" panose="020B0609040504020204" pitchFamily="49" charset="0"/>
              </a:rPr>
              <a:t>([1</a:t>
            </a:r>
            <a:r>
              <a:rPr lang="en-US" dirty="0" smtClean="0">
                <a:latin typeface="Lucida Console" panose="020B0609040504020204" pitchFamily="49" charset="0"/>
              </a:rPr>
              <a:t>]))</a:t>
            </a:r>
          </a:p>
          <a:p>
            <a:r>
              <a:rPr lang="en-US" dirty="0">
                <a:latin typeface="Lucida Console" panose="020B0609040504020204" pitchFamily="49" charset="0"/>
              </a:rPr>
              <a:t>x=</a:t>
            </a:r>
            <a:r>
              <a:rPr lang="en-US" dirty="0" err="1">
                <a:latin typeface="Lucida Console" panose="020B0609040504020204" pitchFamily="49" charset="0"/>
              </a:rPr>
              <a:t>tf.constant</a:t>
            </a:r>
            <a:r>
              <a:rPr lang="en-US" dirty="0">
                <a:latin typeface="Lucida Console" panose="020B0609040504020204" pitchFamily="49" charset="0"/>
              </a:rPr>
              <a:t>(1.0</a:t>
            </a:r>
            <a:r>
              <a:rPr lang="en-US" dirty="0" smtClean="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 Before starting, initialize the </a:t>
            </a:r>
            <a:r>
              <a:rPr lang="en-US" dirty="0" smtClean="0">
                <a:latin typeface="Lucida Console" panose="020B0609040504020204" pitchFamily="49" charset="0"/>
              </a:rPr>
              <a:t>variables</a:t>
            </a:r>
            <a:endParaRPr lang="en-US" dirty="0">
              <a:latin typeface="Lucida Console" panose="020B0609040504020204" pitchFamily="49" charset="0"/>
            </a:endParaRPr>
          </a:p>
          <a:p>
            <a:r>
              <a:rPr lang="en-US" dirty="0" err="1">
                <a:latin typeface="Lucida Console" panose="020B0609040504020204" pitchFamily="49" charset="0"/>
              </a:rPr>
              <a:t>init</a:t>
            </a:r>
            <a:r>
              <a:rPr lang="en-US" dirty="0">
                <a:latin typeface="Lucida Console" panose="020B0609040504020204" pitchFamily="49" charset="0"/>
              </a:rPr>
              <a:t> = </a:t>
            </a:r>
            <a:r>
              <a:rPr lang="en-US" dirty="0" err="1">
                <a:latin typeface="Lucida Console" panose="020B0609040504020204" pitchFamily="49" charset="0"/>
              </a:rPr>
              <a:t>tf.global_variables_initializer</a:t>
            </a:r>
            <a:r>
              <a:rPr lang="en-US" dirty="0">
                <a:latin typeface="Lucida Console" panose="020B0609040504020204" pitchFamily="49" charset="0"/>
              </a:rPr>
              <a:t>()</a:t>
            </a:r>
          </a:p>
          <a:p>
            <a:endParaRPr lang="en-US" dirty="0">
              <a:latin typeface="Lucida Console" panose="020B0609040504020204" pitchFamily="49" charset="0"/>
            </a:endParaRPr>
          </a:p>
          <a:p>
            <a:r>
              <a:rPr lang="en-US" dirty="0" smtClean="0">
                <a:latin typeface="Lucida Console" panose="020B0609040504020204" pitchFamily="49" charset="0"/>
              </a:rPr>
              <a:t>y=x*</a:t>
            </a:r>
            <a:r>
              <a:rPr lang="en-US" dirty="0" err="1" smtClean="0">
                <a:latin typeface="Lucida Console" panose="020B0609040504020204" pitchFamily="49" charset="0"/>
              </a:rPr>
              <a:t>W+b</a:t>
            </a:r>
            <a:endParaRPr lang="en-US" dirty="0">
              <a:latin typeface="Lucida Console" panose="020B0609040504020204" pitchFamily="49" charset="0"/>
            </a:endParaRPr>
          </a:p>
          <a:p>
            <a:endParaRPr lang="es-ES" dirty="0" smtClean="0">
              <a:latin typeface="Lucida Console" panose="020B0609040504020204" pitchFamily="49" charset="0"/>
            </a:endParaRPr>
          </a:p>
          <a:p>
            <a:r>
              <a:rPr lang="en-US" dirty="0">
                <a:latin typeface="Lucida Console" panose="020B0609040504020204" pitchFamily="49" charset="0"/>
              </a:rPr>
              <a:t>with </a:t>
            </a:r>
            <a:r>
              <a:rPr lang="en-US" dirty="0" err="1">
                <a:latin typeface="Lucida Console" panose="020B0609040504020204" pitchFamily="49" charset="0"/>
              </a:rPr>
              <a:t>tf.Session</a:t>
            </a:r>
            <a:r>
              <a:rPr lang="en-US" dirty="0">
                <a:latin typeface="Lucida Console" panose="020B0609040504020204" pitchFamily="49" charset="0"/>
              </a:rPr>
              <a:t>() as </a:t>
            </a:r>
            <a:r>
              <a:rPr lang="en-US" dirty="0" err="1">
                <a:latin typeface="Lucida Console" panose="020B0609040504020204" pitchFamily="49" charset="0"/>
              </a:rPr>
              <a:t>sess</a:t>
            </a:r>
            <a:r>
              <a:rPr lang="en-US" dirty="0" smtClean="0">
                <a:latin typeface="Lucida Console" panose="020B0609040504020204" pitchFamily="49" charset="0"/>
              </a:rPr>
              <a:t>:</a:t>
            </a:r>
          </a:p>
          <a:p>
            <a:r>
              <a:rPr lang="es-ES" dirty="0">
                <a:latin typeface="Lucida Console" panose="020B0609040504020204" pitchFamily="49" charset="0"/>
              </a:rPr>
              <a:t>	</a:t>
            </a:r>
            <a:r>
              <a:rPr lang="es-ES" dirty="0" err="1" smtClean="0">
                <a:latin typeface="Lucida Console" panose="020B0609040504020204" pitchFamily="49" charset="0"/>
              </a:rPr>
              <a:t>sess.run</a:t>
            </a:r>
            <a:r>
              <a:rPr lang="es-ES" dirty="0" smtClean="0">
                <a:latin typeface="Lucida Console" panose="020B0609040504020204" pitchFamily="49" charset="0"/>
              </a:rPr>
              <a:t>(</a:t>
            </a:r>
            <a:r>
              <a:rPr lang="es-ES" dirty="0" err="1" smtClean="0">
                <a:latin typeface="Lucida Console" panose="020B0609040504020204" pitchFamily="49" charset="0"/>
              </a:rPr>
              <a:t>init</a:t>
            </a:r>
            <a:r>
              <a:rPr lang="es-ES" dirty="0" smtClean="0">
                <a:latin typeface="Lucida Console" panose="020B0609040504020204" pitchFamily="49" charset="0"/>
              </a:rPr>
              <a:t>)</a:t>
            </a:r>
            <a:endParaRPr lang="en-US" dirty="0" smtClean="0">
              <a:latin typeface="Lucida Console" panose="020B0609040504020204" pitchFamily="49" charset="0"/>
            </a:endParaRPr>
          </a:p>
          <a:p>
            <a:r>
              <a:rPr lang="es-ES" dirty="0">
                <a:latin typeface="Lucida Console" panose="020B0609040504020204" pitchFamily="49" charset="0"/>
              </a:rPr>
              <a:t>	</a:t>
            </a:r>
            <a:r>
              <a:rPr lang="en-US" dirty="0">
                <a:latin typeface="Lucida Console" panose="020B0609040504020204" pitchFamily="49" charset="0"/>
              </a:rPr>
              <a:t>for step in </a:t>
            </a:r>
            <a:r>
              <a:rPr lang="en-US" dirty="0" smtClean="0">
                <a:latin typeface="Lucida Console" panose="020B0609040504020204" pitchFamily="49" charset="0"/>
              </a:rPr>
              <a:t>range(4):</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	print(</a:t>
            </a:r>
            <a:r>
              <a:rPr lang="en-US" dirty="0" err="1" smtClean="0">
                <a:latin typeface="Lucida Console" panose="020B0609040504020204" pitchFamily="49" charset="0"/>
              </a:rPr>
              <a:t>sess.run</a:t>
            </a:r>
            <a:r>
              <a:rPr lang="en-US" dirty="0" smtClean="0">
                <a:latin typeface="Lucida Console" panose="020B0609040504020204" pitchFamily="49" charset="0"/>
              </a:rPr>
              <a:t>(y))</a:t>
            </a:r>
            <a:endParaRPr lang="en-US" dirty="0">
              <a:latin typeface="Lucida Console" panose="020B0609040504020204" pitchFamily="49"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2157343357"/>
              </p:ext>
            </p:extLst>
          </p:nvPr>
        </p:nvGraphicFramePr>
        <p:xfrm>
          <a:off x="1043608" y="1412776"/>
          <a:ext cx="2081213" cy="596900"/>
        </p:xfrm>
        <a:graphic>
          <a:graphicData uri="http://schemas.openxmlformats.org/presentationml/2006/ole">
            <mc:AlternateContent xmlns:mc="http://schemas.openxmlformats.org/markup-compatibility/2006">
              <mc:Choice xmlns:v="urn:schemas-microsoft-com:vml" Requires="v">
                <p:oleObj spid="_x0000_s22819"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1043608" y="1412776"/>
                        <a:ext cx="2081213" cy="596900"/>
                      </a:xfrm>
                      <a:prstGeom prst="rect">
                        <a:avLst/>
                      </a:prstGeom>
                      <a:noFill/>
                      <a:extLst/>
                    </p:spPr>
                  </p:pic>
                </p:oleObj>
              </mc:Fallback>
            </mc:AlternateContent>
          </a:graphicData>
        </a:graphic>
      </p:graphicFrame>
      <p:sp>
        <p:nvSpPr>
          <p:cNvPr id="7" name="矩形 25"/>
          <p:cNvSpPr/>
          <p:nvPr/>
        </p:nvSpPr>
        <p:spPr>
          <a:xfrm>
            <a:off x="5642905" y="1615428"/>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
          <p:cNvSpPr/>
          <p:nvPr/>
        </p:nvSpPr>
        <p:spPr>
          <a:xfrm>
            <a:off x="7332514" y="414003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矩形 4"/>
          <p:cNvSpPr/>
          <p:nvPr/>
        </p:nvSpPr>
        <p:spPr>
          <a:xfrm>
            <a:off x="4658220" y="1527560"/>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ext uri="{D42A27DB-BD31-4B8C-83A1-F6EECF244321}">
                <p14:modId xmlns:p14="http://schemas.microsoft.com/office/powerpoint/2010/main" val="4246202159"/>
              </p:ext>
            </p:extLst>
          </p:nvPr>
        </p:nvGraphicFramePr>
        <p:xfrm>
          <a:off x="8719566" y="2891061"/>
          <a:ext cx="388938" cy="455613"/>
        </p:xfrm>
        <a:graphic>
          <a:graphicData uri="http://schemas.openxmlformats.org/presentationml/2006/ole">
            <mc:AlternateContent xmlns:mc="http://schemas.openxmlformats.org/markup-compatibility/2006">
              <mc:Choice xmlns:v="urn:schemas-microsoft-com:vml" Requires="v">
                <p:oleObj spid="_x0000_s22820"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719566" y="2891061"/>
                        <a:ext cx="388938" cy="4556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1748798897"/>
              </p:ext>
            </p:extLst>
          </p:nvPr>
        </p:nvGraphicFramePr>
        <p:xfrm>
          <a:off x="5700996" y="1636157"/>
          <a:ext cx="493713" cy="595313"/>
        </p:xfrm>
        <a:graphic>
          <a:graphicData uri="http://schemas.openxmlformats.org/presentationml/2006/ole">
            <mc:AlternateContent xmlns:mc="http://schemas.openxmlformats.org/markup-compatibility/2006">
              <mc:Choice xmlns:v="urn:schemas-microsoft-com:vml" Requires="v">
                <p:oleObj spid="_x0000_s22821"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700996" y="1636157"/>
                        <a:ext cx="493713" cy="595313"/>
                      </a:xfrm>
                      <a:prstGeom prst="rect">
                        <a:avLst/>
                      </a:prstGeom>
                      <a:noFill/>
                      <a:extLst/>
                    </p:spPr>
                  </p:pic>
                </p:oleObj>
              </mc:Fallback>
            </mc:AlternateContent>
          </a:graphicData>
        </a:graphic>
      </p:graphicFrame>
      <p:cxnSp>
        <p:nvCxnSpPr>
          <p:cNvPr id="12" name="直線單箭頭接點 11"/>
          <p:cNvCxnSpPr/>
          <p:nvPr/>
        </p:nvCxnSpPr>
        <p:spPr>
          <a:xfrm>
            <a:off x="7734370" y="3098259"/>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a:off x="5254917" y="184332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ext uri="{D42A27DB-BD31-4B8C-83A1-F6EECF244321}">
                <p14:modId xmlns:p14="http://schemas.microsoft.com/office/powerpoint/2010/main" val="2874568320"/>
              </p:ext>
            </p:extLst>
          </p:nvPr>
        </p:nvGraphicFramePr>
        <p:xfrm>
          <a:off x="4739966" y="1484784"/>
          <a:ext cx="495300" cy="630238"/>
        </p:xfrm>
        <a:graphic>
          <a:graphicData uri="http://schemas.openxmlformats.org/presentationml/2006/ole">
            <mc:AlternateContent xmlns:mc="http://schemas.openxmlformats.org/markup-compatibility/2006">
              <mc:Choice xmlns:v="urn:schemas-microsoft-com:vml" Requires="v">
                <p:oleObj spid="_x0000_s22822"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739966" y="1484784"/>
                        <a:ext cx="495300" cy="630238"/>
                      </a:xfrm>
                      <a:prstGeom prst="rect">
                        <a:avLst/>
                      </a:prstGeom>
                      <a:noFill/>
                      <a:extLst/>
                    </p:spPr>
                  </p:pic>
                </p:oleObj>
              </mc:Fallback>
            </mc:AlternateContent>
          </a:graphicData>
        </a:graphic>
      </p:graphicFrame>
      <p:grpSp>
        <p:nvGrpSpPr>
          <p:cNvPr id="15" name="群組 20"/>
          <p:cNvGrpSpPr/>
          <p:nvPr/>
        </p:nvGrpSpPr>
        <p:grpSpPr>
          <a:xfrm>
            <a:off x="7392856" y="2868699"/>
            <a:ext cx="520319" cy="520319"/>
            <a:chOff x="3342651" y="3507082"/>
            <a:chExt cx="520319" cy="520319"/>
          </a:xfrm>
        </p:grpSpPr>
        <p:sp>
          <p:nvSpPr>
            <p:cNvPr id="1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2823"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8" name="Object 12"/>
          <p:cNvGraphicFramePr>
            <a:graphicFrameLocks noChangeAspect="1"/>
          </p:cNvGraphicFramePr>
          <p:nvPr>
            <p:extLst>
              <p:ext uri="{D42A27DB-BD31-4B8C-83A1-F6EECF244321}">
                <p14:modId xmlns:p14="http://schemas.microsoft.com/office/powerpoint/2010/main" val="2595157740"/>
              </p:ext>
            </p:extLst>
          </p:nvPr>
        </p:nvGraphicFramePr>
        <p:xfrm>
          <a:off x="7450552" y="4222550"/>
          <a:ext cx="354012" cy="488950"/>
        </p:xfrm>
        <a:graphic>
          <a:graphicData uri="http://schemas.openxmlformats.org/presentationml/2006/ole">
            <mc:AlternateContent xmlns:mc="http://schemas.openxmlformats.org/markup-compatibility/2006">
              <mc:Choice xmlns:v="urn:schemas-microsoft-com:vml" Requires="v">
                <p:oleObj spid="_x0000_s22824"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450552" y="4222550"/>
                        <a:ext cx="354012" cy="488950"/>
                      </a:xfrm>
                      <a:prstGeom prst="rect">
                        <a:avLst/>
                      </a:prstGeom>
                      <a:noFill/>
                      <a:extLst/>
                    </p:spPr>
                  </p:pic>
                </p:oleObj>
              </mc:Fallback>
            </mc:AlternateContent>
          </a:graphicData>
        </a:graphic>
      </p:graphicFrame>
      <p:cxnSp>
        <p:nvCxnSpPr>
          <p:cNvPr id="19" name="直線單箭頭接點 24"/>
          <p:cNvCxnSpPr/>
          <p:nvPr/>
        </p:nvCxnSpPr>
        <p:spPr>
          <a:xfrm flipV="1">
            <a:off x="7644063" y="339946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2411760" y="1124744"/>
            <a:ext cx="1296144" cy="504056"/>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endCxn id="6" idx="3"/>
          </p:cNvCxnSpPr>
          <p:nvPr/>
        </p:nvCxnSpPr>
        <p:spPr>
          <a:xfrm flipH="1">
            <a:off x="3124821" y="1124744"/>
            <a:ext cx="1231155" cy="58648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7447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3"/>
          <a:stretch>
            <a:fillRect/>
          </a:stretch>
        </p:blipFill>
        <p:spPr>
          <a:xfrm>
            <a:off x="7236296" y="116632"/>
            <a:ext cx="1656184" cy="607119"/>
          </a:xfrm>
          <a:prstGeom prst="rect">
            <a:avLst/>
          </a:prstGeom>
        </p:spPr>
      </p:pic>
      <p:sp>
        <p:nvSpPr>
          <p:cNvPr id="3" name="Rectángulo 2"/>
          <p:cNvSpPr/>
          <p:nvPr/>
        </p:nvSpPr>
        <p:spPr>
          <a:xfrm>
            <a:off x="323528" y="106752"/>
            <a:ext cx="8352928" cy="2369880"/>
          </a:xfrm>
          <a:prstGeom prst="rect">
            <a:avLst/>
          </a:prstGeom>
        </p:spPr>
        <p:txBody>
          <a:bodyPr wrap="square">
            <a:spAutoFit/>
          </a:bodyPr>
          <a:lstStyle/>
          <a:p>
            <a:r>
              <a:rPr lang="en-US" sz="3600" b="1" dirty="0" err="1" smtClean="0">
                <a:latin typeface="Calibri" panose="020F0502020204030204" pitchFamily="34" charset="0"/>
              </a:rPr>
              <a:t>TensorFlow</a:t>
            </a:r>
            <a:r>
              <a:rPr lang="en-US" sz="3600" b="1" dirty="0" smtClean="0">
                <a:latin typeface="Calibri" panose="020F0502020204030204" pitchFamily="34" charset="0"/>
              </a:rPr>
              <a:t> Placeholders</a:t>
            </a:r>
            <a:endParaRPr lang="en-US" sz="3600" b="1" dirty="0">
              <a:latin typeface="Calibri" panose="020F0502020204030204" pitchFamily="34" charset="0"/>
            </a:endParaRPr>
          </a:p>
          <a:p>
            <a:pPr marL="457200" indent="-457200">
              <a:buFont typeface="Arial" panose="020B0604020202020204" pitchFamily="34" charset="0"/>
              <a:buChar char="•"/>
            </a:pPr>
            <a:r>
              <a:rPr lang="en-US" sz="2800" dirty="0" smtClean="0">
                <a:latin typeface="Calibri" panose="020F0502020204030204" pitchFamily="34" charset="0"/>
              </a:rPr>
              <a:t>“… dummy nodes that provide </a:t>
            </a:r>
            <a:r>
              <a:rPr lang="en-US" sz="2800" b="1" dirty="0" smtClean="0">
                <a:latin typeface="Calibri" panose="020F0502020204030204" pitchFamily="34" charset="0"/>
              </a:rPr>
              <a:t>entry points </a:t>
            </a:r>
            <a:r>
              <a:rPr lang="en-US" sz="2800" dirty="0" smtClean="0">
                <a:latin typeface="Calibri" panose="020F0502020204030204" pitchFamily="34" charset="0"/>
              </a:rPr>
              <a:t>to the computational graph”</a:t>
            </a:r>
          </a:p>
          <a:p>
            <a:pPr marL="457200" indent="-457200">
              <a:buFont typeface="Arial" panose="020B0604020202020204" pitchFamily="34" charset="0"/>
              <a:buChar char="•"/>
            </a:pPr>
            <a:endParaRPr lang="es-ES" sz="2800"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
        <p:nvSpPr>
          <p:cNvPr id="5" name="Rectángulo 4"/>
          <p:cNvSpPr/>
          <p:nvPr/>
        </p:nvSpPr>
        <p:spPr>
          <a:xfrm>
            <a:off x="395536" y="2708920"/>
            <a:ext cx="7848872" cy="3693319"/>
          </a:xfrm>
          <a:prstGeom prst="rect">
            <a:avLst/>
          </a:prstGeom>
          <a:solidFill>
            <a:schemeClr val="bg1">
              <a:lumMod val="95000"/>
            </a:schemeClr>
          </a:solidFill>
          <a:ln w="3175">
            <a:solidFill>
              <a:schemeClr val="tx1">
                <a:lumMod val="50000"/>
                <a:lumOff val="50000"/>
              </a:schemeClr>
            </a:solidFill>
          </a:ln>
        </p:spPr>
        <p:txBody>
          <a:bodyPr wrap="square">
            <a:spAutoFit/>
          </a:bodyPr>
          <a:lstStyle/>
          <a:p>
            <a:r>
              <a:rPr lang="en-US" dirty="0" smtClean="0">
                <a:latin typeface="Lucida Console" panose="020B0609040504020204" pitchFamily="49" charset="0"/>
              </a:rPr>
              <a:t>W=</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tf.random_uniform</a:t>
            </a:r>
            <a:r>
              <a:rPr lang="en-US" dirty="0">
                <a:latin typeface="Lucida Console" panose="020B0609040504020204" pitchFamily="49" charset="0"/>
              </a:rPr>
              <a:t>([1], -</a:t>
            </a:r>
            <a:r>
              <a:rPr lang="en-US" dirty="0" smtClean="0">
                <a:latin typeface="Lucida Console" panose="020B0609040504020204" pitchFamily="49" charset="0"/>
              </a:rPr>
              <a:t>1.0, 1.0</a:t>
            </a:r>
            <a:r>
              <a:rPr lang="en-US" dirty="0">
                <a:latin typeface="Lucida Console" panose="020B0609040504020204" pitchFamily="49" charset="0"/>
              </a:rPr>
              <a:t>))</a:t>
            </a:r>
          </a:p>
          <a:p>
            <a:r>
              <a:rPr lang="en-US" dirty="0" smtClean="0">
                <a:latin typeface="Lucida Console" panose="020B0609040504020204" pitchFamily="49" charset="0"/>
              </a:rPr>
              <a:t>b=</a:t>
            </a:r>
            <a:r>
              <a:rPr lang="en-US" dirty="0" err="1" smtClean="0">
                <a:latin typeface="Lucida Console" panose="020B0609040504020204" pitchFamily="49" charset="0"/>
              </a:rPr>
              <a:t>tf.Variable</a:t>
            </a:r>
            <a:r>
              <a:rPr lang="en-US" dirty="0" smtClean="0">
                <a:latin typeface="Lucida Console" panose="020B0609040504020204" pitchFamily="49" charset="0"/>
              </a:rPr>
              <a:t>(</a:t>
            </a:r>
            <a:r>
              <a:rPr lang="en-US" dirty="0" err="1" smtClean="0">
                <a:latin typeface="Lucida Console" panose="020B0609040504020204" pitchFamily="49" charset="0"/>
              </a:rPr>
              <a:t>tf.zeros</a:t>
            </a:r>
            <a:r>
              <a:rPr lang="en-US" dirty="0">
                <a:latin typeface="Lucida Console" panose="020B0609040504020204" pitchFamily="49" charset="0"/>
              </a:rPr>
              <a:t>([1</a:t>
            </a:r>
            <a:r>
              <a:rPr lang="en-US" dirty="0" smtClean="0">
                <a:latin typeface="Lucida Console" panose="020B0609040504020204" pitchFamily="49" charset="0"/>
              </a:rPr>
              <a:t>]))</a:t>
            </a:r>
          </a:p>
          <a:p>
            <a:r>
              <a:rPr lang="en-US" dirty="0" smtClean="0">
                <a:latin typeface="Lucida Console" panose="020B0609040504020204" pitchFamily="49" charset="0"/>
              </a:rPr>
              <a:t>x=</a:t>
            </a:r>
            <a:r>
              <a:rPr lang="en-US" dirty="0" err="1" smtClean="0">
                <a:latin typeface="Lucida Console" panose="020B0609040504020204" pitchFamily="49" charset="0"/>
              </a:rPr>
              <a:t>tf.placeholder</a:t>
            </a:r>
            <a:r>
              <a:rPr lang="en-US" dirty="0" smtClean="0">
                <a:latin typeface="Lucida Console" panose="020B0609040504020204" pitchFamily="49" charset="0"/>
              </a:rPr>
              <a:t>(tf.float32)</a:t>
            </a:r>
          </a:p>
          <a:p>
            <a:endParaRPr lang="en-US" dirty="0">
              <a:latin typeface="Lucida Console" panose="020B0609040504020204" pitchFamily="49" charset="0"/>
            </a:endParaRPr>
          </a:p>
          <a:p>
            <a:r>
              <a:rPr lang="en-US" dirty="0">
                <a:latin typeface="Lucida Console" panose="020B0609040504020204" pitchFamily="49" charset="0"/>
              </a:rPr>
              <a:t># Before starting, initialize the </a:t>
            </a:r>
            <a:r>
              <a:rPr lang="en-US" dirty="0" smtClean="0">
                <a:latin typeface="Lucida Console" panose="020B0609040504020204" pitchFamily="49" charset="0"/>
              </a:rPr>
              <a:t>variables</a:t>
            </a:r>
            <a:endParaRPr lang="en-US" dirty="0">
              <a:latin typeface="Lucida Console" panose="020B0609040504020204" pitchFamily="49" charset="0"/>
            </a:endParaRPr>
          </a:p>
          <a:p>
            <a:r>
              <a:rPr lang="en-US" dirty="0" err="1">
                <a:latin typeface="Lucida Console" panose="020B0609040504020204" pitchFamily="49" charset="0"/>
              </a:rPr>
              <a:t>init</a:t>
            </a:r>
            <a:r>
              <a:rPr lang="en-US" dirty="0">
                <a:latin typeface="Lucida Console" panose="020B0609040504020204" pitchFamily="49" charset="0"/>
              </a:rPr>
              <a:t> = </a:t>
            </a:r>
            <a:r>
              <a:rPr lang="en-US" dirty="0" err="1">
                <a:latin typeface="Lucida Console" panose="020B0609040504020204" pitchFamily="49" charset="0"/>
              </a:rPr>
              <a:t>tf.global_variables_initializer</a:t>
            </a:r>
            <a:r>
              <a:rPr lang="en-US" dirty="0">
                <a:latin typeface="Lucida Console" panose="020B0609040504020204" pitchFamily="49" charset="0"/>
              </a:rPr>
              <a:t>()</a:t>
            </a:r>
          </a:p>
          <a:p>
            <a:endParaRPr lang="en-US" dirty="0">
              <a:latin typeface="Lucida Console" panose="020B0609040504020204" pitchFamily="49" charset="0"/>
            </a:endParaRPr>
          </a:p>
          <a:p>
            <a:r>
              <a:rPr lang="en-US" dirty="0" smtClean="0">
                <a:latin typeface="Lucida Console" panose="020B0609040504020204" pitchFamily="49" charset="0"/>
              </a:rPr>
              <a:t>y=x*</a:t>
            </a:r>
            <a:r>
              <a:rPr lang="en-US" dirty="0" err="1" smtClean="0">
                <a:latin typeface="Lucida Console" panose="020B0609040504020204" pitchFamily="49" charset="0"/>
              </a:rPr>
              <a:t>W+b</a:t>
            </a:r>
            <a:endParaRPr lang="en-US" dirty="0">
              <a:latin typeface="Lucida Console" panose="020B0609040504020204" pitchFamily="49" charset="0"/>
            </a:endParaRPr>
          </a:p>
          <a:p>
            <a:endParaRPr lang="es-ES" dirty="0" smtClean="0">
              <a:latin typeface="Lucida Console" panose="020B0609040504020204" pitchFamily="49" charset="0"/>
            </a:endParaRPr>
          </a:p>
          <a:p>
            <a:r>
              <a:rPr lang="en-US" dirty="0">
                <a:latin typeface="Lucida Console" panose="020B0609040504020204" pitchFamily="49" charset="0"/>
              </a:rPr>
              <a:t>with </a:t>
            </a:r>
            <a:r>
              <a:rPr lang="en-US" dirty="0" err="1">
                <a:latin typeface="Lucida Console" panose="020B0609040504020204" pitchFamily="49" charset="0"/>
              </a:rPr>
              <a:t>tf.Session</a:t>
            </a:r>
            <a:r>
              <a:rPr lang="en-US" dirty="0">
                <a:latin typeface="Lucida Console" panose="020B0609040504020204" pitchFamily="49" charset="0"/>
              </a:rPr>
              <a:t>() as </a:t>
            </a:r>
            <a:r>
              <a:rPr lang="en-US" dirty="0" err="1">
                <a:latin typeface="Lucida Console" panose="020B0609040504020204" pitchFamily="49" charset="0"/>
              </a:rPr>
              <a:t>sess</a:t>
            </a:r>
            <a:r>
              <a:rPr lang="en-US" dirty="0" smtClean="0">
                <a:latin typeface="Lucida Console" panose="020B0609040504020204" pitchFamily="49" charset="0"/>
              </a:rPr>
              <a:t>:</a:t>
            </a:r>
          </a:p>
          <a:p>
            <a:r>
              <a:rPr lang="es-ES" dirty="0">
                <a:latin typeface="Lucida Console" panose="020B0609040504020204" pitchFamily="49" charset="0"/>
              </a:rPr>
              <a:t>	</a:t>
            </a:r>
            <a:r>
              <a:rPr lang="es-ES" dirty="0" err="1" smtClean="0">
                <a:latin typeface="Lucida Console" panose="020B0609040504020204" pitchFamily="49" charset="0"/>
              </a:rPr>
              <a:t>sess.run</a:t>
            </a:r>
            <a:r>
              <a:rPr lang="es-ES" dirty="0" smtClean="0">
                <a:latin typeface="Lucida Console" panose="020B0609040504020204" pitchFamily="49" charset="0"/>
              </a:rPr>
              <a:t>(</a:t>
            </a:r>
            <a:r>
              <a:rPr lang="es-ES" dirty="0" err="1" smtClean="0">
                <a:latin typeface="Lucida Console" panose="020B0609040504020204" pitchFamily="49" charset="0"/>
              </a:rPr>
              <a:t>init</a:t>
            </a:r>
            <a:r>
              <a:rPr lang="es-ES" dirty="0" smtClean="0">
                <a:latin typeface="Lucida Console" panose="020B0609040504020204" pitchFamily="49" charset="0"/>
              </a:rPr>
              <a:t>)</a:t>
            </a:r>
            <a:endParaRPr lang="en-US" dirty="0" smtClean="0">
              <a:latin typeface="Lucida Console" panose="020B0609040504020204" pitchFamily="49" charset="0"/>
            </a:endParaRPr>
          </a:p>
          <a:p>
            <a:r>
              <a:rPr lang="es-ES" dirty="0">
                <a:latin typeface="Lucida Console" panose="020B0609040504020204" pitchFamily="49" charset="0"/>
              </a:rPr>
              <a:t>	</a:t>
            </a:r>
            <a:r>
              <a:rPr lang="en-US" dirty="0">
                <a:latin typeface="Lucida Console" panose="020B0609040504020204" pitchFamily="49" charset="0"/>
              </a:rPr>
              <a:t>for step in </a:t>
            </a:r>
            <a:r>
              <a:rPr lang="en-US" dirty="0" smtClean="0">
                <a:latin typeface="Lucida Console" panose="020B0609040504020204" pitchFamily="49" charset="0"/>
              </a:rPr>
              <a:t>range(4):</a:t>
            </a:r>
            <a:endParaRPr lang="en-US" dirty="0">
              <a:latin typeface="Lucida Console" panose="020B0609040504020204" pitchFamily="49" charset="0"/>
            </a:endParaRPr>
          </a:p>
          <a:p>
            <a:r>
              <a:rPr lang="en-US" dirty="0">
                <a:latin typeface="Lucida Console" panose="020B0609040504020204" pitchFamily="49" charset="0"/>
              </a:rPr>
              <a:t>        </a:t>
            </a:r>
            <a:r>
              <a:rPr lang="en-US" dirty="0" smtClean="0">
                <a:latin typeface="Lucida Console" panose="020B0609040504020204" pitchFamily="49" charset="0"/>
              </a:rPr>
              <a:t>	print(</a:t>
            </a:r>
            <a:r>
              <a:rPr lang="en-US" dirty="0" err="1" smtClean="0">
                <a:latin typeface="Lucida Console" panose="020B0609040504020204" pitchFamily="49" charset="0"/>
              </a:rPr>
              <a:t>sess.run</a:t>
            </a:r>
            <a:r>
              <a:rPr lang="en-US" dirty="0" smtClean="0">
                <a:latin typeface="Lucida Console" panose="020B0609040504020204" pitchFamily="49" charset="0"/>
              </a:rPr>
              <a:t>(y, </a:t>
            </a:r>
            <a:r>
              <a:rPr lang="en-US" dirty="0" err="1" smtClean="0">
                <a:latin typeface="Lucida Console" panose="020B0609040504020204" pitchFamily="49" charset="0"/>
              </a:rPr>
              <a:t>feed_dict</a:t>
            </a:r>
            <a:r>
              <a:rPr lang="en-US" dirty="0" smtClean="0">
                <a:latin typeface="Lucida Console" panose="020B0609040504020204" pitchFamily="49" charset="0"/>
              </a:rPr>
              <a:t>=(x:1)))</a:t>
            </a:r>
            <a:endParaRPr lang="en-US" dirty="0">
              <a:latin typeface="Lucida Console" panose="020B0609040504020204" pitchFamily="49"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2936526956"/>
              </p:ext>
            </p:extLst>
          </p:nvPr>
        </p:nvGraphicFramePr>
        <p:xfrm>
          <a:off x="971600" y="1700808"/>
          <a:ext cx="2081213" cy="596900"/>
        </p:xfrm>
        <a:graphic>
          <a:graphicData uri="http://schemas.openxmlformats.org/presentationml/2006/ole">
            <mc:AlternateContent xmlns:mc="http://schemas.openxmlformats.org/markup-compatibility/2006">
              <mc:Choice xmlns:v="urn:schemas-microsoft-com:vml" Requires="v">
                <p:oleObj spid="_x0000_s23830" name="Ecuación" r:id="rId4" imgW="749160" imgH="215640" progId="Equation.3">
                  <p:embed/>
                </p:oleObj>
              </mc:Choice>
              <mc:Fallback>
                <p:oleObj name="Ecuación" r:id="rId4" imgW="749160" imgH="215640" progId="Equation.3">
                  <p:embed/>
                  <p:pic>
                    <p:nvPicPr>
                      <p:cNvPr id="0" name=""/>
                      <p:cNvPicPr>
                        <a:picLocks noChangeAspect="1" noChangeArrowheads="1"/>
                      </p:cNvPicPr>
                      <p:nvPr/>
                    </p:nvPicPr>
                    <p:blipFill>
                      <a:blip r:embed="rId5"/>
                      <a:srcRect/>
                      <a:stretch>
                        <a:fillRect/>
                      </a:stretch>
                    </p:blipFill>
                    <p:spPr bwMode="auto">
                      <a:xfrm>
                        <a:off x="971600" y="1700808"/>
                        <a:ext cx="2081213" cy="596900"/>
                      </a:xfrm>
                      <a:prstGeom prst="rect">
                        <a:avLst/>
                      </a:prstGeom>
                      <a:noFill/>
                      <a:extLst/>
                    </p:spPr>
                  </p:pic>
                </p:oleObj>
              </mc:Fallback>
            </mc:AlternateContent>
          </a:graphicData>
        </a:graphic>
      </p:graphicFrame>
      <p:sp>
        <p:nvSpPr>
          <p:cNvPr id="7" name="矩形 25"/>
          <p:cNvSpPr/>
          <p:nvPr/>
        </p:nvSpPr>
        <p:spPr>
          <a:xfrm>
            <a:off x="5642905" y="1615428"/>
            <a:ext cx="622890" cy="84358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
          <p:cNvSpPr/>
          <p:nvPr/>
        </p:nvSpPr>
        <p:spPr>
          <a:xfrm>
            <a:off x="7332514" y="414003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矩形 4"/>
          <p:cNvSpPr/>
          <p:nvPr/>
        </p:nvSpPr>
        <p:spPr>
          <a:xfrm>
            <a:off x="4658220" y="1527560"/>
            <a:ext cx="596697" cy="7874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8719566" y="2891061"/>
          <a:ext cx="388938" cy="455613"/>
        </p:xfrm>
        <a:graphic>
          <a:graphicData uri="http://schemas.openxmlformats.org/presentationml/2006/ole">
            <mc:AlternateContent xmlns:mc="http://schemas.openxmlformats.org/markup-compatibility/2006">
              <mc:Choice xmlns:v="urn:schemas-microsoft-com:vml" Requires="v">
                <p:oleObj spid="_x0000_s23831" name="Ecuación" r:id="rId6" imgW="139680" imgH="164880" progId="Equation.3">
                  <p:embed/>
                </p:oleObj>
              </mc:Choice>
              <mc:Fallback>
                <p:oleObj name="Ecuación" r:id="rId6" imgW="139680" imgH="164880" progId="Equation.3">
                  <p:embed/>
                  <p:pic>
                    <p:nvPicPr>
                      <p:cNvPr id="0" name=""/>
                      <p:cNvPicPr>
                        <a:picLocks noChangeAspect="1" noChangeArrowheads="1"/>
                      </p:cNvPicPr>
                      <p:nvPr/>
                    </p:nvPicPr>
                    <p:blipFill>
                      <a:blip r:embed="rId7"/>
                      <a:srcRect/>
                      <a:stretch>
                        <a:fillRect/>
                      </a:stretch>
                    </p:blipFill>
                    <p:spPr bwMode="auto">
                      <a:xfrm>
                        <a:off x="8719566" y="2891061"/>
                        <a:ext cx="388938" cy="4556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5700996" y="1636157"/>
          <a:ext cx="493713" cy="595313"/>
        </p:xfrm>
        <a:graphic>
          <a:graphicData uri="http://schemas.openxmlformats.org/presentationml/2006/ole">
            <mc:AlternateContent xmlns:mc="http://schemas.openxmlformats.org/markup-compatibility/2006">
              <mc:Choice xmlns:v="urn:schemas-microsoft-com:vml" Requires="v">
                <p:oleObj spid="_x0000_s23832" name="方程式" r:id="rId8" imgW="177480" imgH="215640" progId="Equation.3">
                  <p:embed/>
                </p:oleObj>
              </mc:Choice>
              <mc:Fallback>
                <p:oleObj name="方程式" r:id="rId8" imgW="177480" imgH="215640" progId="Equation.3">
                  <p:embed/>
                  <p:pic>
                    <p:nvPicPr>
                      <p:cNvPr id="0" name=""/>
                      <p:cNvPicPr>
                        <a:picLocks noChangeAspect="1" noChangeArrowheads="1"/>
                      </p:cNvPicPr>
                      <p:nvPr/>
                    </p:nvPicPr>
                    <p:blipFill>
                      <a:blip r:embed="rId9"/>
                      <a:srcRect/>
                      <a:stretch>
                        <a:fillRect/>
                      </a:stretch>
                    </p:blipFill>
                    <p:spPr bwMode="auto">
                      <a:xfrm>
                        <a:off x="5700996" y="1636157"/>
                        <a:ext cx="493713" cy="595313"/>
                      </a:xfrm>
                      <a:prstGeom prst="rect">
                        <a:avLst/>
                      </a:prstGeom>
                      <a:noFill/>
                      <a:extLst/>
                    </p:spPr>
                  </p:pic>
                </p:oleObj>
              </mc:Fallback>
            </mc:AlternateContent>
          </a:graphicData>
        </a:graphic>
      </p:graphicFrame>
      <p:cxnSp>
        <p:nvCxnSpPr>
          <p:cNvPr id="12" name="直線單箭頭接點 11"/>
          <p:cNvCxnSpPr/>
          <p:nvPr/>
        </p:nvCxnSpPr>
        <p:spPr>
          <a:xfrm>
            <a:off x="7734370" y="3098259"/>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a:off x="5254917" y="184332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2"/>
          <p:cNvGraphicFramePr>
            <a:graphicFrameLocks noChangeAspect="1"/>
          </p:cNvGraphicFramePr>
          <p:nvPr>
            <p:extLst/>
          </p:nvPr>
        </p:nvGraphicFramePr>
        <p:xfrm>
          <a:off x="4739966" y="1484784"/>
          <a:ext cx="495300" cy="630238"/>
        </p:xfrm>
        <a:graphic>
          <a:graphicData uri="http://schemas.openxmlformats.org/presentationml/2006/ole">
            <mc:AlternateContent xmlns:mc="http://schemas.openxmlformats.org/markup-compatibility/2006">
              <mc:Choice xmlns:v="urn:schemas-microsoft-com:vml" Requires="v">
                <p:oleObj spid="_x0000_s23833" name="Ecuación" r:id="rId10" imgW="177480" imgH="228600" progId="Equation.3">
                  <p:embed/>
                </p:oleObj>
              </mc:Choice>
              <mc:Fallback>
                <p:oleObj name="Ecuación" r:id="rId10" imgW="177480" imgH="228600" progId="Equation.3">
                  <p:embed/>
                  <p:pic>
                    <p:nvPicPr>
                      <p:cNvPr id="0" name=""/>
                      <p:cNvPicPr>
                        <a:picLocks noChangeAspect="1" noChangeArrowheads="1"/>
                      </p:cNvPicPr>
                      <p:nvPr/>
                    </p:nvPicPr>
                    <p:blipFill>
                      <a:blip r:embed="rId11"/>
                      <a:srcRect/>
                      <a:stretch>
                        <a:fillRect/>
                      </a:stretch>
                    </p:blipFill>
                    <p:spPr bwMode="auto">
                      <a:xfrm>
                        <a:off x="4739966" y="1484784"/>
                        <a:ext cx="495300" cy="630238"/>
                      </a:xfrm>
                      <a:prstGeom prst="rect">
                        <a:avLst/>
                      </a:prstGeom>
                      <a:noFill/>
                      <a:extLst/>
                    </p:spPr>
                  </p:pic>
                </p:oleObj>
              </mc:Fallback>
            </mc:AlternateContent>
          </a:graphicData>
        </a:graphic>
      </p:graphicFrame>
      <p:grpSp>
        <p:nvGrpSpPr>
          <p:cNvPr id="15" name="群組 20"/>
          <p:cNvGrpSpPr/>
          <p:nvPr/>
        </p:nvGrpSpPr>
        <p:grpSpPr>
          <a:xfrm>
            <a:off x="7392856" y="2868699"/>
            <a:ext cx="520319" cy="520319"/>
            <a:chOff x="3342651" y="3507082"/>
            <a:chExt cx="520319" cy="520319"/>
          </a:xfrm>
        </p:grpSpPr>
        <p:sp>
          <p:nvSpPr>
            <p:cNvPr id="16"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3834" name="方程式" r:id="rId12" imgW="139680" imgH="139680" progId="Equation.3">
                    <p:embed/>
                  </p:oleObj>
                </mc:Choice>
                <mc:Fallback>
                  <p:oleObj name="方程式" r:id="rId12" imgW="139680" imgH="139680" progId="Equation.3">
                    <p:embed/>
                    <p:pic>
                      <p:nvPicPr>
                        <p:cNvPr id="0" name=""/>
                        <p:cNvPicPr>
                          <a:picLocks noChangeAspect="1" noChangeArrowheads="1"/>
                        </p:cNvPicPr>
                        <p:nvPr/>
                      </p:nvPicPr>
                      <p:blipFill>
                        <a:blip r:embed="rId1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8" name="Object 12"/>
          <p:cNvGraphicFramePr>
            <a:graphicFrameLocks noChangeAspect="1"/>
          </p:cNvGraphicFramePr>
          <p:nvPr>
            <p:extLst/>
          </p:nvPr>
        </p:nvGraphicFramePr>
        <p:xfrm>
          <a:off x="7450552" y="4222550"/>
          <a:ext cx="354012" cy="488950"/>
        </p:xfrm>
        <a:graphic>
          <a:graphicData uri="http://schemas.openxmlformats.org/presentationml/2006/ole">
            <mc:AlternateContent xmlns:mc="http://schemas.openxmlformats.org/markup-compatibility/2006">
              <mc:Choice xmlns:v="urn:schemas-microsoft-com:vml" Requires="v">
                <p:oleObj spid="_x0000_s23835" name="方程式" r:id="rId14" imgW="126720" imgH="177480" progId="Equation.3">
                  <p:embed/>
                </p:oleObj>
              </mc:Choice>
              <mc:Fallback>
                <p:oleObj name="方程式" r:id="rId14" imgW="126720" imgH="177480" progId="Equation.3">
                  <p:embed/>
                  <p:pic>
                    <p:nvPicPr>
                      <p:cNvPr id="0" name=""/>
                      <p:cNvPicPr>
                        <a:picLocks noChangeAspect="1" noChangeArrowheads="1"/>
                      </p:cNvPicPr>
                      <p:nvPr/>
                    </p:nvPicPr>
                    <p:blipFill>
                      <a:blip r:embed="rId15"/>
                      <a:srcRect/>
                      <a:stretch>
                        <a:fillRect/>
                      </a:stretch>
                    </p:blipFill>
                    <p:spPr bwMode="auto">
                      <a:xfrm>
                        <a:off x="7450552" y="4222550"/>
                        <a:ext cx="354012" cy="488950"/>
                      </a:xfrm>
                      <a:prstGeom prst="rect">
                        <a:avLst/>
                      </a:prstGeom>
                      <a:noFill/>
                      <a:extLst/>
                    </p:spPr>
                  </p:pic>
                </p:oleObj>
              </mc:Fallback>
            </mc:AlternateContent>
          </a:graphicData>
        </a:graphic>
      </p:graphicFrame>
      <p:cxnSp>
        <p:nvCxnSpPr>
          <p:cNvPr id="19" name="直線單箭頭接點 24"/>
          <p:cNvCxnSpPr/>
          <p:nvPr/>
        </p:nvCxnSpPr>
        <p:spPr>
          <a:xfrm flipV="1">
            <a:off x="7644063" y="339946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1907704" y="1124744"/>
            <a:ext cx="3528392" cy="72008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a:off x="5292081" y="1124744"/>
            <a:ext cx="504055" cy="37045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53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444208" y="188640"/>
            <a:ext cx="2356188" cy="863724"/>
          </a:xfrm>
          <a:prstGeom prst="rect">
            <a:avLst/>
          </a:prstGeom>
        </p:spPr>
      </p:pic>
      <p:sp>
        <p:nvSpPr>
          <p:cNvPr id="3" name="Rectángulo 2"/>
          <p:cNvSpPr/>
          <p:nvPr/>
        </p:nvSpPr>
        <p:spPr>
          <a:xfrm>
            <a:off x="395536" y="116632"/>
            <a:ext cx="7848872" cy="6309420"/>
          </a:xfrm>
          <a:prstGeom prst="rect">
            <a:avLst/>
          </a:prstGeom>
        </p:spPr>
        <p:txBody>
          <a:bodyPr wrap="square">
            <a:spAutoFit/>
          </a:bodyPr>
          <a:lstStyle/>
          <a:p>
            <a:r>
              <a:rPr lang="en-US" sz="3600" b="1" dirty="0" smtClean="0">
                <a:latin typeface="Calibri" panose="020F0502020204030204" pitchFamily="34" charset="0"/>
              </a:rPr>
              <a:t>Why </a:t>
            </a:r>
            <a:r>
              <a:rPr lang="en-US" sz="3600" b="1" dirty="0" err="1" smtClean="0">
                <a:latin typeface="Calibri" panose="020F0502020204030204" pitchFamily="34" charset="0"/>
              </a:rPr>
              <a:t>TensorFlow</a:t>
            </a:r>
            <a:r>
              <a:rPr lang="en-US" sz="3600" b="1" dirty="0">
                <a:latin typeface="Calibri" panose="020F0502020204030204" pitchFamily="34" charset="0"/>
              </a:rPr>
              <a:t>?</a:t>
            </a:r>
            <a:endParaRPr lang="en-US" sz="3200" dirty="0" smtClean="0">
              <a:latin typeface="Calibri" panose="020F0502020204030204" pitchFamily="34" charset="0"/>
            </a:endParaRPr>
          </a:p>
          <a:p>
            <a:endParaRPr lang="en-US" sz="3200" dirty="0" smtClean="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Python </a:t>
            </a:r>
            <a:r>
              <a:rPr lang="en-US" sz="3200" dirty="0">
                <a:latin typeface="Calibri" panose="020F0502020204030204" pitchFamily="34" charset="0"/>
              </a:rPr>
              <a:t>+ </a:t>
            </a:r>
            <a:r>
              <a:rPr lang="en-US" sz="3200" dirty="0" err="1">
                <a:latin typeface="Calibri" panose="020F0502020204030204" pitchFamily="34" charset="0"/>
              </a:rPr>
              <a:t>Numpy</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Graph </a:t>
            </a:r>
            <a:r>
              <a:rPr lang="en-US" sz="3200" dirty="0">
                <a:latin typeface="Calibri" panose="020F0502020204030204" pitchFamily="34" charset="0"/>
              </a:rPr>
              <a:t>based, easy to model</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Faster </a:t>
            </a:r>
            <a:r>
              <a:rPr lang="en-US" sz="3200" dirty="0">
                <a:latin typeface="Calibri" panose="020F0502020204030204" pitchFamily="34" charset="0"/>
              </a:rPr>
              <a:t>compile times than </a:t>
            </a:r>
            <a:r>
              <a:rPr lang="en-US" sz="3200" dirty="0" err="1">
                <a:latin typeface="Calibri" panose="020F0502020204030204" pitchFamily="34" charset="0"/>
              </a:rPr>
              <a:t>Theano</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err="1" smtClean="0">
                <a:latin typeface="Calibri" panose="020F0502020204030204" pitchFamily="34" charset="0"/>
              </a:rPr>
              <a:t>Tensorboard</a:t>
            </a:r>
            <a:r>
              <a:rPr lang="en-US" sz="3200" dirty="0" smtClean="0">
                <a:latin typeface="Calibri" panose="020F0502020204030204" pitchFamily="34" charset="0"/>
              </a:rPr>
              <a:t> </a:t>
            </a:r>
            <a:r>
              <a:rPr lang="en-US" sz="3200" dirty="0">
                <a:latin typeface="Calibri" panose="020F0502020204030204" pitchFamily="34" charset="0"/>
              </a:rPr>
              <a:t>for Visualization</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Open </a:t>
            </a:r>
            <a:r>
              <a:rPr lang="en-US" sz="3200" dirty="0">
                <a:latin typeface="Calibri" panose="020F0502020204030204" pitchFamily="34" charset="0"/>
              </a:rPr>
              <a:t>Sourced</a:t>
            </a: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Data </a:t>
            </a:r>
            <a:r>
              <a:rPr lang="en-US" sz="3200" dirty="0">
                <a:latin typeface="Calibri" panose="020F0502020204030204" pitchFamily="34" charset="0"/>
              </a:rPr>
              <a:t>and Model </a:t>
            </a:r>
            <a:r>
              <a:rPr lang="en-US" sz="3200" dirty="0" err="1">
                <a:latin typeface="Calibri" panose="020F0502020204030204" pitchFamily="34" charset="0"/>
              </a:rPr>
              <a:t>Paralllelism</a:t>
            </a:r>
            <a:endParaRPr lang="en-US" sz="3200" dirty="0">
              <a:latin typeface="Calibri" panose="020F0502020204030204" pitchFamily="34" charset="0"/>
            </a:endParaRPr>
          </a:p>
          <a:p>
            <a:pPr marL="457200" indent="-457200">
              <a:lnSpc>
                <a:spcPct val="150000"/>
              </a:lnSpc>
              <a:buFont typeface="Arial" panose="020B0604020202020204" pitchFamily="34" charset="0"/>
              <a:buChar char="•"/>
            </a:pPr>
            <a:r>
              <a:rPr lang="en-US" sz="3200" dirty="0" smtClean="0">
                <a:latin typeface="Calibri" panose="020F0502020204030204" pitchFamily="34" charset="0"/>
              </a:rPr>
              <a:t>Distributed </a:t>
            </a:r>
            <a:r>
              <a:rPr lang="en-US" sz="3200" dirty="0">
                <a:latin typeface="Calibri" panose="020F0502020204030204" pitchFamily="34" charset="0"/>
              </a:rPr>
              <a:t>supported</a:t>
            </a:r>
          </a:p>
        </p:txBody>
      </p:sp>
    </p:spTree>
    <p:extLst>
      <p:ext uri="{BB962C8B-B14F-4D97-AF65-F5344CB8AC3E}">
        <p14:creationId xmlns:p14="http://schemas.microsoft.com/office/powerpoint/2010/main" val="1759944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2800767"/>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Types</a:t>
            </a:r>
          </a:p>
          <a:p>
            <a:endParaRPr lang="es-ES" sz="2800" dirty="0" smtClean="0">
              <a:latin typeface="Calibri" panose="020F0502020204030204" pitchFamily="34" charset="0"/>
            </a:endParaRPr>
          </a:p>
          <a:p>
            <a:r>
              <a:rPr lang="en-US" sz="2800" dirty="0" smtClean="0">
                <a:latin typeface="Calibri" panose="020F0502020204030204" pitchFamily="34" charset="0"/>
              </a:rPr>
              <a:t>Briefly: </a:t>
            </a:r>
            <a:r>
              <a:rPr lang="en-US" sz="2800" i="1" dirty="0" smtClean="0">
                <a:latin typeface="Calibri" panose="020F0502020204030204" pitchFamily="34" charset="0"/>
              </a:rPr>
              <a:t>A </a:t>
            </a:r>
            <a:r>
              <a:rPr lang="en-US" sz="2800" i="1" dirty="0">
                <a:latin typeface="Calibri" panose="020F0502020204030204" pitchFamily="34" charset="0"/>
              </a:rPr>
              <a:t>tensor is an array of n-dimension containing the same type of </a:t>
            </a:r>
            <a:r>
              <a:rPr lang="en-US" sz="2800" i="1" dirty="0" smtClean="0">
                <a:latin typeface="Calibri" panose="020F0502020204030204" pitchFamily="34" charset="0"/>
              </a:rPr>
              <a:t>data</a:t>
            </a:r>
            <a:endParaRPr lang="es-ES" sz="2800" i="1" dirty="0" smtClean="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
        <p:nvSpPr>
          <p:cNvPr id="2" name="Rectángulo 1"/>
          <p:cNvSpPr/>
          <p:nvPr/>
        </p:nvSpPr>
        <p:spPr>
          <a:xfrm>
            <a:off x="395536" y="2492896"/>
            <a:ext cx="8208912" cy="1384995"/>
          </a:xfrm>
          <a:prstGeom prst="rect">
            <a:avLst/>
          </a:prstGeom>
        </p:spPr>
        <p:txBody>
          <a:bodyPr wrap="square">
            <a:spAutoFit/>
          </a:bodyPr>
          <a:lstStyle/>
          <a:p>
            <a:pPr marL="457200" indent="-457200">
              <a:buFont typeface="Arial" panose="020B0604020202020204" pitchFamily="34" charset="0"/>
              <a:buChar char="•"/>
            </a:pPr>
            <a:r>
              <a:rPr lang="en-US" sz="2800" b="1" dirty="0" smtClean="0">
                <a:solidFill>
                  <a:srgbClr val="00B050"/>
                </a:solidFill>
                <a:latin typeface="Calibri" panose="020F0502020204030204" pitchFamily="34" charset="0"/>
              </a:rPr>
              <a:t>Tensor </a:t>
            </a:r>
            <a:r>
              <a:rPr lang="en-US" sz="2800" b="1" dirty="0">
                <a:solidFill>
                  <a:srgbClr val="00B050"/>
                </a:solidFill>
                <a:latin typeface="Calibri" panose="020F0502020204030204" pitchFamily="34" charset="0"/>
              </a:rPr>
              <a:t>rank </a:t>
            </a:r>
            <a:r>
              <a:rPr lang="en-US" sz="2800" dirty="0">
                <a:latin typeface="Calibri" panose="020F0502020204030204" pitchFamily="34" charset="0"/>
              </a:rPr>
              <a:t>(sometimes referred to as order or degree or n-dimension) is the number of dimensions of the tensor</a:t>
            </a:r>
            <a:r>
              <a:rPr lang="en-US" sz="2800" dirty="0" smtClean="0">
                <a:latin typeface="Calibri" panose="020F0502020204030204" pitchFamily="34" charset="0"/>
              </a:rPr>
              <a:t>.</a:t>
            </a:r>
            <a:endParaRPr lang="en-US" sz="2800" dirty="0">
              <a:latin typeface="Calibri" panose="020F0502020204030204" pitchFamily="34" charset="0"/>
            </a:endParaRPr>
          </a:p>
        </p:txBody>
      </p:sp>
      <p:pic>
        <p:nvPicPr>
          <p:cNvPr id="4" name="Imagen 3"/>
          <p:cNvPicPr>
            <a:picLocks noChangeAspect="1"/>
          </p:cNvPicPr>
          <p:nvPr/>
        </p:nvPicPr>
        <p:blipFill>
          <a:blip r:embed="rId3"/>
          <a:stretch>
            <a:fillRect/>
          </a:stretch>
        </p:blipFill>
        <p:spPr>
          <a:xfrm>
            <a:off x="539552" y="3933056"/>
            <a:ext cx="7867650" cy="2276475"/>
          </a:xfrm>
          <a:prstGeom prst="rect">
            <a:avLst/>
          </a:prstGeom>
        </p:spPr>
      </p:pic>
    </p:spTree>
    <p:extLst>
      <p:ext uri="{BB962C8B-B14F-4D97-AF65-F5344CB8AC3E}">
        <p14:creationId xmlns:p14="http://schemas.microsoft.com/office/powerpoint/2010/main" val="2593585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a:t>
            </a:r>
            <a:r>
              <a:rPr lang="en-US" sz="2800" dirty="0" smtClean="0">
                <a:solidFill>
                  <a:srgbClr val="00B050"/>
                </a:solidFill>
                <a:latin typeface="Calibri" panose="020F0502020204030204" pitchFamily="34" charset="0"/>
              </a:rPr>
              <a:t>Types</a:t>
            </a:r>
            <a:endParaRPr lang="en-US" sz="2800" dirty="0">
              <a:solidFill>
                <a:srgbClr val="00B050"/>
              </a:solidFill>
              <a:latin typeface="Calibri" panose="020F0502020204030204" pitchFamily="34" charset="0"/>
            </a:endParaRPr>
          </a:p>
        </p:txBody>
      </p:sp>
      <p:sp>
        <p:nvSpPr>
          <p:cNvPr id="2" name="Rectángulo 1"/>
          <p:cNvSpPr/>
          <p:nvPr/>
        </p:nvSpPr>
        <p:spPr>
          <a:xfrm>
            <a:off x="323528" y="1268760"/>
            <a:ext cx="8208912" cy="1384995"/>
          </a:xfrm>
          <a:prstGeom prst="rect">
            <a:avLst/>
          </a:prstGeom>
        </p:spPr>
        <p:txBody>
          <a:bodyPr wrap="square">
            <a:spAutoFit/>
          </a:bodyPr>
          <a:lstStyle/>
          <a:p>
            <a:pPr marL="457200" indent="-457200">
              <a:buFont typeface="Arial" panose="020B0604020202020204" pitchFamily="34" charset="0"/>
              <a:buChar char="•"/>
            </a:pPr>
            <a:r>
              <a:rPr lang="en-US" sz="2800" b="1" dirty="0" smtClean="0">
                <a:solidFill>
                  <a:srgbClr val="00B050"/>
                </a:solidFill>
                <a:latin typeface="Calibri" panose="020F0502020204030204" pitchFamily="34" charset="0"/>
              </a:rPr>
              <a:t>Tensor shape</a:t>
            </a:r>
            <a:r>
              <a:rPr lang="en-US" sz="2800" dirty="0" smtClean="0">
                <a:latin typeface="Calibri" panose="020F0502020204030204" pitchFamily="34" charset="0"/>
              </a:rPr>
              <a:t>: The </a:t>
            </a:r>
            <a:r>
              <a:rPr lang="en-US" sz="2800" dirty="0" err="1">
                <a:latin typeface="Calibri" panose="020F0502020204030204" pitchFamily="34" charset="0"/>
              </a:rPr>
              <a:t>TensorFlow</a:t>
            </a:r>
            <a:r>
              <a:rPr lang="en-US" sz="2800" dirty="0">
                <a:latin typeface="Calibri" panose="020F0502020204030204" pitchFamily="34" charset="0"/>
              </a:rPr>
              <a:t> documentation uses three notational conventions to describe tensor dimensionality: rank, shape, and dimension number</a:t>
            </a:r>
            <a:r>
              <a:rPr lang="en-US" sz="2800" dirty="0" smtClean="0">
                <a:latin typeface="Calibri" panose="020F0502020204030204" pitchFamily="34" charset="0"/>
              </a:rPr>
              <a:t>.</a:t>
            </a:r>
            <a:endParaRPr lang="en-US" sz="2800" dirty="0">
              <a:latin typeface="Calibri" panose="020F0502020204030204" pitchFamily="34" charset="0"/>
            </a:endParaRPr>
          </a:p>
        </p:txBody>
      </p:sp>
      <p:pic>
        <p:nvPicPr>
          <p:cNvPr id="5" name="Imagen 4"/>
          <p:cNvPicPr>
            <a:picLocks noChangeAspect="1"/>
          </p:cNvPicPr>
          <p:nvPr/>
        </p:nvPicPr>
        <p:blipFill>
          <a:blip r:embed="rId3"/>
          <a:stretch>
            <a:fillRect/>
          </a:stretch>
        </p:blipFill>
        <p:spPr>
          <a:xfrm>
            <a:off x="539552" y="2996952"/>
            <a:ext cx="7981950" cy="2752725"/>
          </a:xfrm>
          <a:prstGeom prst="rect">
            <a:avLst/>
          </a:prstGeom>
        </p:spPr>
      </p:pic>
    </p:spTree>
    <p:extLst>
      <p:ext uri="{BB962C8B-B14F-4D97-AF65-F5344CB8AC3E}">
        <p14:creationId xmlns:p14="http://schemas.microsoft.com/office/powerpoint/2010/main" val="3728128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Tensor </a:t>
            </a:r>
            <a:r>
              <a:rPr lang="en-US" sz="2800" dirty="0">
                <a:solidFill>
                  <a:srgbClr val="00B050"/>
                </a:solidFill>
                <a:latin typeface="Calibri" panose="020F0502020204030204" pitchFamily="34" charset="0"/>
              </a:rPr>
              <a:t>Ranks, Shapes, and </a:t>
            </a:r>
            <a:r>
              <a:rPr lang="en-US" sz="2800" b="1" dirty="0" smtClean="0">
                <a:solidFill>
                  <a:srgbClr val="00B050"/>
                </a:solidFill>
                <a:latin typeface="Calibri" panose="020F0502020204030204" pitchFamily="34" charset="0"/>
              </a:rPr>
              <a:t>Types</a:t>
            </a:r>
            <a:endParaRPr lang="en-US" sz="2800" b="1" dirty="0">
              <a:solidFill>
                <a:srgbClr val="00B050"/>
              </a:solidFill>
              <a:latin typeface="Calibri" panose="020F0502020204030204" pitchFamily="34" charset="0"/>
            </a:endParaRPr>
          </a:p>
        </p:txBody>
      </p:sp>
      <p:pic>
        <p:nvPicPr>
          <p:cNvPr id="6" name="Imagen 5"/>
          <p:cNvPicPr>
            <a:picLocks noChangeAspect="1"/>
          </p:cNvPicPr>
          <p:nvPr/>
        </p:nvPicPr>
        <p:blipFill>
          <a:blip r:embed="rId3"/>
          <a:stretch>
            <a:fillRect/>
          </a:stretch>
        </p:blipFill>
        <p:spPr>
          <a:xfrm>
            <a:off x="695325" y="1433512"/>
            <a:ext cx="7753350" cy="3990975"/>
          </a:xfrm>
          <a:prstGeom prst="rect">
            <a:avLst/>
          </a:prstGeom>
        </p:spPr>
      </p:pic>
      <p:sp>
        <p:nvSpPr>
          <p:cNvPr id="7" name="CuadroTexto 6"/>
          <p:cNvSpPr txBox="1"/>
          <p:nvPr/>
        </p:nvSpPr>
        <p:spPr>
          <a:xfrm>
            <a:off x="755576" y="5373216"/>
            <a:ext cx="992579" cy="707886"/>
          </a:xfrm>
          <a:prstGeom prst="rect">
            <a:avLst/>
          </a:prstGeom>
          <a:noFill/>
        </p:spPr>
        <p:txBody>
          <a:bodyPr wrap="none" rtlCol="0">
            <a:spAutoFit/>
          </a:bodyPr>
          <a:lstStyle/>
          <a:p>
            <a:r>
              <a:rPr lang="es-ES" sz="2000" b="1" dirty="0" smtClean="0"/>
              <a:t>……..</a:t>
            </a:r>
          </a:p>
          <a:p>
            <a:r>
              <a:rPr lang="es-ES" sz="2000" b="1" dirty="0" smtClean="0"/>
              <a:t>…………..</a:t>
            </a:r>
            <a:endParaRPr lang="en-US" sz="2000" b="1" dirty="0"/>
          </a:p>
        </p:txBody>
      </p:sp>
    </p:spTree>
    <p:extLst>
      <p:ext uri="{BB962C8B-B14F-4D97-AF65-F5344CB8AC3E}">
        <p14:creationId xmlns:p14="http://schemas.microsoft.com/office/powerpoint/2010/main" val="6744704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508105"/>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A Tensor </a:t>
            </a:r>
            <a:r>
              <a:rPr lang="en-US" sz="2800" dirty="0">
                <a:solidFill>
                  <a:srgbClr val="00B050"/>
                </a:solidFill>
                <a:latin typeface="Calibri" panose="020F0502020204030204" pitchFamily="34" charset="0"/>
              </a:rPr>
              <a:t>in </a:t>
            </a:r>
            <a:r>
              <a:rPr lang="en-US" sz="2800" dirty="0" err="1">
                <a:solidFill>
                  <a:srgbClr val="00B050"/>
                </a:solidFill>
                <a:latin typeface="Calibri" panose="020F0502020204030204" pitchFamily="34" charset="0"/>
              </a:rPr>
              <a:t>TensorFlow</a:t>
            </a:r>
            <a:r>
              <a:rPr lang="en-US" sz="2800" dirty="0">
                <a:solidFill>
                  <a:srgbClr val="00B050"/>
                </a:solidFill>
                <a:latin typeface="Calibri" panose="020F0502020204030204" pitchFamily="34" charset="0"/>
              </a:rPr>
              <a:t> has 2 shapes! The </a:t>
            </a:r>
            <a:r>
              <a:rPr lang="en-US" sz="2800" b="1" dirty="0">
                <a:solidFill>
                  <a:srgbClr val="00B050"/>
                </a:solidFill>
                <a:latin typeface="Calibri" panose="020F0502020204030204" pitchFamily="34" charset="0"/>
              </a:rPr>
              <a:t>static shape </a:t>
            </a:r>
            <a:r>
              <a:rPr lang="en-US" sz="2800" dirty="0">
                <a:solidFill>
                  <a:srgbClr val="00B050"/>
                </a:solidFill>
                <a:latin typeface="Calibri" panose="020F0502020204030204" pitchFamily="34" charset="0"/>
              </a:rPr>
              <a:t>AND the </a:t>
            </a:r>
            <a:r>
              <a:rPr lang="en-US" sz="2800" b="1" dirty="0">
                <a:solidFill>
                  <a:srgbClr val="00B050"/>
                </a:solidFill>
                <a:latin typeface="Calibri" panose="020F0502020204030204" pitchFamily="34" charset="0"/>
              </a:rPr>
              <a:t>dynamic shape</a:t>
            </a:r>
          </a:p>
        </p:txBody>
      </p:sp>
      <p:sp>
        <p:nvSpPr>
          <p:cNvPr id="8" name="Rectángulo 7"/>
          <p:cNvSpPr/>
          <p:nvPr/>
        </p:nvSpPr>
        <p:spPr>
          <a:xfrm>
            <a:off x="683568" y="1772816"/>
            <a:ext cx="7992888" cy="4708981"/>
          </a:xfrm>
          <a:prstGeom prst="rect">
            <a:avLst/>
          </a:prstGeom>
        </p:spPr>
        <p:txBody>
          <a:bodyPr wrap="square">
            <a:spAutoFit/>
          </a:bodyPr>
          <a:lstStyle/>
          <a:p>
            <a:pPr marL="342900" indent="-342900" algn="just">
              <a:buFont typeface="Arial" panose="020B0604020202020204" pitchFamily="34" charset="0"/>
              <a:buChar char="•"/>
            </a:pPr>
            <a:r>
              <a:rPr lang="en-US" sz="2000" dirty="0"/>
              <a:t>The static shape can be read using the </a:t>
            </a:r>
            <a:r>
              <a:rPr lang="en-US" sz="2000" dirty="0" err="1"/>
              <a:t>tf.Tensor.get_shape</a:t>
            </a:r>
            <a:r>
              <a:rPr lang="en-US" sz="2000" dirty="0"/>
              <a:t>() method: this shape is inferred from the operations that were used to create the tensor, and may be partially complete</a:t>
            </a:r>
            <a:r>
              <a:rPr lang="en-US" sz="2000" dirty="0" smtClean="0"/>
              <a:t>.</a:t>
            </a:r>
          </a:p>
          <a:p>
            <a:pPr marL="342900" indent="-342900" algn="just">
              <a:buFont typeface="Arial" panose="020B0604020202020204" pitchFamily="34" charset="0"/>
              <a:buChar char="•"/>
            </a:pPr>
            <a:endParaRPr lang="en-US" sz="2000" dirty="0"/>
          </a:p>
          <a:p>
            <a:pPr lvl="2" algn="just"/>
            <a:r>
              <a:rPr lang="es-ES" sz="2000" dirty="0">
                <a:latin typeface="Consolas" panose="020B0609020204030204" pitchFamily="49" charset="0"/>
                <a:cs typeface="Consolas" panose="020B0609020204030204" pitchFamily="49" charset="0"/>
              </a:rPr>
              <a:t>x = </a:t>
            </a:r>
            <a:r>
              <a:rPr lang="es-ES" sz="2000" dirty="0" err="1">
                <a:latin typeface="Consolas" panose="020B0609020204030204" pitchFamily="49" charset="0"/>
                <a:cs typeface="Consolas" panose="020B0609020204030204" pitchFamily="49" charset="0"/>
              </a:rPr>
              <a:t>tf.placeholder</a:t>
            </a:r>
            <a:r>
              <a:rPr lang="es-ES" sz="2000" dirty="0">
                <a:latin typeface="Consolas" panose="020B0609020204030204" pitchFamily="49" charset="0"/>
                <a:cs typeface="Consolas" panose="020B0609020204030204" pitchFamily="49" charset="0"/>
              </a:rPr>
              <a:t>(tf.int32, </a:t>
            </a:r>
            <a:r>
              <a:rPr lang="es-ES" sz="2000" dirty="0" err="1">
                <a:latin typeface="Consolas" panose="020B0609020204030204" pitchFamily="49" charset="0"/>
                <a:cs typeface="Consolas" panose="020B0609020204030204" pitchFamily="49" charset="0"/>
              </a:rPr>
              <a:t>shape</a:t>
            </a:r>
            <a:r>
              <a:rPr lang="es-ES" sz="2000" dirty="0">
                <a:latin typeface="Consolas" panose="020B0609020204030204" pitchFamily="49" charset="0"/>
                <a:cs typeface="Consolas" panose="020B0609020204030204" pitchFamily="49" charset="0"/>
              </a:rPr>
              <a:t>=[4])</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x.get_shape</a:t>
            </a:r>
            <a:r>
              <a:rPr lang="es-ES" sz="2000" dirty="0">
                <a:latin typeface="Consolas" panose="020B0609020204030204" pitchFamily="49" charset="0"/>
                <a:cs typeface="Consolas" panose="020B0609020204030204" pitchFamily="49" charset="0"/>
              </a:rPr>
              <a:t>()</a:t>
            </a:r>
          </a:p>
          <a:p>
            <a:pPr lvl="2" algn="just"/>
            <a:r>
              <a:rPr lang="es-ES" sz="2000" dirty="0">
                <a:latin typeface="Consolas" panose="020B0609020204030204" pitchFamily="49" charset="0"/>
                <a:cs typeface="Consolas" panose="020B0609020204030204" pitchFamily="49" charset="0"/>
              </a:rPr>
              <a:t># ==&gt; '(4</a:t>
            </a:r>
            <a:r>
              <a:rPr lang="es-ES" sz="2000" dirty="0" smtClean="0">
                <a:latin typeface="Consolas" panose="020B0609020204030204" pitchFamily="49" charset="0"/>
                <a:cs typeface="Consolas" panose="020B0609020204030204" pitchFamily="49" charset="0"/>
              </a:rPr>
              <a:t>,)‘</a:t>
            </a:r>
          </a:p>
          <a:p>
            <a:pPr algn="just"/>
            <a:endParaRPr lang="en-US" sz="2000" dirty="0" smtClean="0"/>
          </a:p>
          <a:p>
            <a:pPr marL="342900" indent="-342900" algn="just">
              <a:buFont typeface="Arial" panose="020B0604020202020204" pitchFamily="34" charset="0"/>
              <a:buChar char="•"/>
            </a:pPr>
            <a:r>
              <a:rPr lang="en-US" sz="2000" dirty="0" smtClean="0"/>
              <a:t> </a:t>
            </a:r>
            <a:r>
              <a:rPr lang="en-US" sz="2000" dirty="0"/>
              <a:t>If the static shape is not fully defined, the dynamic shape of a Tensor t can be determined by evaluating </a:t>
            </a:r>
            <a:r>
              <a:rPr lang="en-US" sz="2000" dirty="0" err="1"/>
              <a:t>tf.shape</a:t>
            </a:r>
            <a:r>
              <a:rPr lang="en-US" sz="2000" dirty="0"/>
              <a:t>(t</a:t>
            </a:r>
            <a:r>
              <a:rPr lang="en-US" sz="2000" dirty="0" smtClean="0"/>
              <a:t>).</a:t>
            </a:r>
          </a:p>
          <a:p>
            <a:pPr marL="342900" indent="-342900" algn="just">
              <a:buFont typeface="Arial" panose="020B0604020202020204" pitchFamily="34" charset="0"/>
              <a:buChar char="•"/>
            </a:pPr>
            <a:endParaRPr lang="es-ES" sz="2000" dirty="0"/>
          </a:p>
          <a:p>
            <a:pPr lvl="2" algn="just"/>
            <a:r>
              <a:rPr lang="es-ES" sz="2000" dirty="0">
                <a:latin typeface="Consolas" panose="020B0609020204030204" pitchFamily="49" charset="0"/>
                <a:cs typeface="Consolas" panose="020B0609020204030204" pitchFamily="49" charset="0"/>
              </a:rPr>
              <a:t>y, _ = </a:t>
            </a:r>
            <a:r>
              <a:rPr lang="es-ES" sz="2000" dirty="0" err="1">
                <a:latin typeface="Consolas" panose="020B0609020204030204" pitchFamily="49" charset="0"/>
                <a:cs typeface="Consolas" panose="020B0609020204030204" pitchFamily="49" charset="0"/>
              </a:rPr>
              <a:t>tf.unique</a:t>
            </a:r>
            <a:r>
              <a:rPr lang="es-ES" sz="2000" dirty="0">
                <a:latin typeface="Consolas" panose="020B0609020204030204" pitchFamily="49" charset="0"/>
                <a:cs typeface="Consolas" panose="020B0609020204030204" pitchFamily="49" charset="0"/>
              </a:rPr>
              <a:t>(x)</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y.get_shape</a:t>
            </a:r>
            <a:r>
              <a:rPr lang="es-ES" sz="2000" dirty="0">
                <a:latin typeface="Consolas" panose="020B0609020204030204" pitchFamily="49" charset="0"/>
                <a:cs typeface="Consolas" panose="020B0609020204030204" pitchFamily="49" charset="0"/>
              </a:rPr>
              <a:t>()</a:t>
            </a:r>
          </a:p>
          <a:p>
            <a:pPr lvl="2" algn="just"/>
            <a:r>
              <a:rPr lang="es-ES" sz="2000" dirty="0">
                <a:latin typeface="Consolas" panose="020B0609020204030204" pitchFamily="49" charset="0"/>
                <a:cs typeface="Consolas" panose="020B0609020204030204" pitchFamily="49" charset="0"/>
              </a:rPr>
              <a:t># ==&gt; '(?,)'</a:t>
            </a:r>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582491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12" name="Imagen 11"/>
          <p:cNvPicPr>
            <a:picLocks noChangeAspect="1"/>
          </p:cNvPicPr>
          <p:nvPr/>
        </p:nvPicPr>
        <p:blipFill>
          <a:blip r:embed="rId2"/>
          <a:stretch>
            <a:fillRect/>
          </a:stretch>
        </p:blipFill>
        <p:spPr>
          <a:xfrm>
            <a:off x="683568" y="1124744"/>
            <a:ext cx="7908986" cy="5258172"/>
          </a:xfrm>
          <a:prstGeom prst="rect">
            <a:avLst/>
          </a:prstGeom>
        </p:spPr>
      </p:pic>
    </p:spTree>
    <p:extLst>
      <p:ext uri="{BB962C8B-B14F-4D97-AF65-F5344CB8AC3E}">
        <p14:creationId xmlns:p14="http://schemas.microsoft.com/office/powerpoint/2010/main" val="39365318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508105"/>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r>
              <a:rPr lang="en-US" sz="2800" dirty="0" smtClean="0">
                <a:solidFill>
                  <a:srgbClr val="00B050"/>
                </a:solidFill>
                <a:latin typeface="Calibri" panose="020F0502020204030204" pitchFamily="34" charset="0"/>
              </a:rPr>
              <a:t>A Tensor </a:t>
            </a:r>
            <a:r>
              <a:rPr lang="en-US" sz="2800" dirty="0">
                <a:solidFill>
                  <a:srgbClr val="00B050"/>
                </a:solidFill>
                <a:latin typeface="Calibri" panose="020F0502020204030204" pitchFamily="34" charset="0"/>
              </a:rPr>
              <a:t>in </a:t>
            </a:r>
            <a:r>
              <a:rPr lang="en-US" sz="2800" dirty="0" err="1">
                <a:solidFill>
                  <a:srgbClr val="00B050"/>
                </a:solidFill>
                <a:latin typeface="Calibri" panose="020F0502020204030204" pitchFamily="34" charset="0"/>
              </a:rPr>
              <a:t>TensorFlow</a:t>
            </a:r>
            <a:r>
              <a:rPr lang="en-US" sz="2800" dirty="0">
                <a:solidFill>
                  <a:srgbClr val="00B050"/>
                </a:solidFill>
                <a:latin typeface="Calibri" panose="020F0502020204030204" pitchFamily="34" charset="0"/>
              </a:rPr>
              <a:t> has 2 shapes! The </a:t>
            </a:r>
            <a:r>
              <a:rPr lang="en-US" sz="2800" b="1" dirty="0">
                <a:solidFill>
                  <a:srgbClr val="00B050"/>
                </a:solidFill>
                <a:latin typeface="Calibri" panose="020F0502020204030204" pitchFamily="34" charset="0"/>
              </a:rPr>
              <a:t>static shape </a:t>
            </a:r>
            <a:r>
              <a:rPr lang="en-US" sz="2800" dirty="0">
                <a:solidFill>
                  <a:srgbClr val="00B050"/>
                </a:solidFill>
                <a:latin typeface="Calibri" panose="020F0502020204030204" pitchFamily="34" charset="0"/>
              </a:rPr>
              <a:t>AND the </a:t>
            </a:r>
            <a:r>
              <a:rPr lang="en-US" sz="2800" b="1" dirty="0">
                <a:solidFill>
                  <a:srgbClr val="00B050"/>
                </a:solidFill>
                <a:latin typeface="Calibri" panose="020F0502020204030204" pitchFamily="34" charset="0"/>
              </a:rPr>
              <a:t>dynamic shape</a:t>
            </a:r>
          </a:p>
        </p:txBody>
      </p:sp>
      <p:sp>
        <p:nvSpPr>
          <p:cNvPr id="8" name="Rectángulo 7"/>
          <p:cNvSpPr/>
          <p:nvPr/>
        </p:nvSpPr>
        <p:spPr>
          <a:xfrm>
            <a:off x="179512" y="1772816"/>
            <a:ext cx="8496944" cy="4093428"/>
          </a:xfrm>
          <a:prstGeom prst="rect">
            <a:avLst/>
          </a:prstGeom>
        </p:spPr>
        <p:txBody>
          <a:bodyPr wrap="square">
            <a:spAutoFit/>
          </a:bodyPr>
          <a:lstStyle/>
          <a:p>
            <a:pPr marL="342900" indent="-342900" algn="just">
              <a:buFont typeface="Arial" panose="020B0604020202020204" pitchFamily="34" charset="0"/>
              <a:buChar char="•"/>
            </a:pPr>
            <a:r>
              <a:rPr lang="en-US" sz="2000" dirty="0" smtClean="0"/>
              <a:t>getting </a:t>
            </a:r>
            <a:r>
              <a:rPr lang="en-US" sz="2000" dirty="0"/>
              <a:t>dynamic shape of a Tensor t can be determined by evaluating </a:t>
            </a:r>
            <a:r>
              <a:rPr lang="en-US" sz="2000" dirty="0" err="1"/>
              <a:t>tf.shape</a:t>
            </a:r>
            <a:r>
              <a:rPr lang="en-US" sz="2000" dirty="0"/>
              <a:t>(t</a:t>
            </a:r>
            <a:r>
              <a:rPr lang="en-US" sz="2000" dirty="0" smtClean="0"/>
              <a:t>).</a:t>
            </a:r>
          </a:p>
          <a:p>
            <a:pPr lvl="2" algn="just"/>
            <a:endParaRPr lang="es-ES" sz="2000" dirty="0" smtClean="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y, _ = </a:t>
            </a:r>
            <a:r>
              <a:rPr lang="es-ES" sz="2000" dirty="0" err="1">
                <a:latin typeface="Consolas" panose="020B0609020204030204" pitchFamily="49" charset="0"/>
                <a:cs typeface="Consolas" panose="020B0609020204030204" pitchFamily="49" charset="0"/>
              </a:rPr>
              <a:t>tf.unique</a:t>
            </a:r>
            <a:r>
              <a:rPr lang="es-ES" sz="2000" dirty="0">
                <a:latin typeface="Consolas" panose="020B0609020204030204" pitchFamily="49" charset="0"/>
                <a:cs typeface="Consolas" panose="020B0609020204030204" pitchFamily="49" charset="0"/>
              </a:rPr>
              <a:t>(x)</a:t>
            </a:r>
          </a:p>
          <a:p>
            <a:pPr lvl="2" algn="just"/>
            <a:endParaRPr lang="es-ES" sz="2000" dirty="0" smtClean="0">
              <a:latin typeface="Consolas" panose="020B0609020204030204" pitchFamily="49" charset="0"/>
              <a:cs typeface="Consolas" panose="020B0609020204030204" pitchFamily="49" charset="0"/>
            </a:endParaRPr>
          </a:p>
          <a:p>
            <a:pPr lvl="2" algn="just"/>
            <a:r>
              <a:rPr lang="es-ES" sz="2000" dirty="0" err="1" smtClean="0">
                <a:latin typeface="Consolas" panose="020B0609020204030204" pitchFamily="49" charset="0"/>
                <a:cs typeface="Consolas" panose="020B0609020204030204" pitchFamily="49" charset="0"/>
              </a:rPr>
              <a:t>sess</a:t>
            </a:r>
            <a:r>
              <a:rPr lang="es-ES" sz="2000" dirty="0" smtClean="0">
                <a:latin typeface="Consolas" panose="020B0609020204030204" pitchFamily="49" charset="0"/>
                <a:cs typeface="Consolas" panose="020B0609020204030204" pitchFamily="49" charset="0"/>
              </a:rPr>
              <a:t> </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tf.Session</a:t>
            </a:r>
            <a:r>
              <a:rPr lang="es-ES" sz="2000" dirty="0">
                <a:latin typeface="Consolas" panose="020B0609020204030204" pitchFamily="49" charset="0"/>
                <a:cs typeface="Consolas" panose="020B0609020204030204" pitchFamily="49" charset="0"/>
              </a:rPr>
              <a:t>()</a:t>
            </a: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sess.run</a:t>
            </a:r>
            <a:r>
              <a:rPr lang="es-ES" sz="2000" dirty="0">
                <a:latin typeface="Consolas" panose="020B0609020204030204" pitchFamily="49" charset="0"/>
                <a:cs typeface="Consolas" panose="020B0609020204030204" pitchFamily="49" charset="0"/>
              </a:rPr>
              <a:t>(y, </a:t>
            </a:r>
            <a:r>
              <a:rPr lang="es-ES" sz="2000" dirty="0" err="1">
                <a:latin typeface="Consolas" panose="020B0609020204030204" pitchFamily="49" charset="0"/>
                <a:cs typeface="Consolas" panose="020B0609020204030204" pitchFamily="49" charset="0"/>
              </a:rPr>
              <a:t>feed_dict</a:t>
            </a:r>
            <a:r>
              <a:rPr lang="es-ES" sz="2000" dirty="0">
                <a:latin typeface="Consolas" panose="020B0609020204030204" pitchFamily="49" charset="0"/>
                <a:cs typeface="Consolas" panose="020B0609020204030204" pitchFamily="49" charset="0"/>
              </a:rPr>
              <a:t>={x: [0, 1, 2, 3]}).</a:t>
            </a:r>
            <a:r>
              <a:rPr lang="es-ES" sz="2000" dirty="0" err="1">
                <a:latin typeface="Consolas" panose="020B0609020204030204" pitchFamily="49" charset="0"/>
                <a:cs typeface="Consolas" panose="020B0609020204030204" pitchFamily="49" charset="0"/>
              </a:rPr>
              <a:t>shape</a:t>
            </a:r>
            <a:endParaRPr lang="es-ES" sz="2000" dirty="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 ==&gt; '(4</a:t>
            </a:r>
            <a:r>
              <a:rPr lang="es-ES" sz="2000" dirty="0" smtClean="0">
                <a:latin typeface="Consolas" panose="020B0609020204030204" pitchFamily="49" charset="0"/>
                <a:cs typeface="Consolas" panose="020B0609020204030204" pitchFamily="49" charset="0"/>
              </a:rPr>
              <a:t>,)‘</a:t>
            </a:r>
          </a:p>
          <a:p>
            <a:pPr lvl="2" algn="just"/>
            <a:endParaRPr lang="es-ES" sz="2000" dirty="0">
              <a:latin typeface="Consolas" panose="020B0609020204030204" pitchFamily="49" charset="0"/>
              <a:cs typeface="Consolas" panose="020B0609020204030204" pitchFamily="49" charset="0"/>
            </a:endParaRPr>
          </a:p>
          <a:p>
            <a:pPr lvl="2" algn="just"/>
            <a:r>
              <a:rPr lang="es-ES" sz="2000" dirty="0" err="1">
                <a:latin typeface="Consolas" panose="020B0609020204030204" pitchFamily="49" charset="0"/>
                <a:cs typeface="Consolas" panose="020B0609020204030204" pitchFamily="49" charset="0"/>
              </a:rPr>
              <a:t>print</a:t>
            </a:r>
            <a:r>
              <a:rPr lang="es-ES" sz="2000" dirty="0">
                <a:latin typeface="Consolas" panose="020B0609020204030204" pitchFamily="49" charset="0"/>
                <a:cs typeface="Consolas" panose="020B0609020204030204" pitchFamily="49" charset="0"/>
              </a:rPr>
              <a:t> </a:t>
            </a:r>
            <a:r>
              <a:rPr lang="es-ES" sz="2000" dirty="0" err="1">
                <a:latin typeface="Consolas" panose="020B0609020204030204" pitchFamily="49" charset="0"/>
                <a:cs typeface="Consolas" panose="020B0609020204030204" pitchFamily="49" charset="0"/>
              </a:rPr>
              <a:t>sess.run</a:t>
            </a:r>
            <a:r>
              <a:rPr lang="es-ES" sz="2000" dirty="0">
                <a:latin typeface="Consolas" panose="020B0609020204030204" pitchFamily="49" charset="0"/>
                <a:cs typeface="Consolas" panose="020B0609020204030204" pitchFamily="49" charset="0"/>
              </a:rPr>
              <a:t>(y, </a:t>
            </a:r>
            <a:r>
              <a:rPr lang="es-ES" sz="2000" dirty="0" err="1">
                <a:latin typeface="Consolas" panose="020B0609020204030204" pitchFamily="49" charset="0"/>
                <a:cs typeface="Consolas" panose="020B0609020204030204" pitchFamily="49" charset="0"/>
              </a:rPr>
              <a:t>feed_dict</a:t>
            </a:r>
            <a:r>
              <a:rPr lang="es-ES" sz="2000" dirty="0">
                <a:latin typeface="Consolas" panose="020B0609020204030204" pitchFamily="49" charset="0"/>
                <a:cs typeface="Consolas" panose="020B0609020204030204" pitchFamily="49" charset="0"/>
              </a:rPr>
              <a:t>={x: [0, 0, 0, 0]}).</a:t>
            </a:r>
            <a:r>
              <a:rPr lang="es-ES" sz="2000" dirty="0" err="1">
                <a:latin typeface="Consolas" panose="020B0609020204030204" pitchFamily="49" charset="0"/>
                <a:cs typeface="Consolas" panose="020B0609020204030204" pitchFamily="49" charset="0"/>
              </a:rPr>
              <a:t>shape</a:t>
            </a:r>
            <a:endParaRPr lang="es-ES" sz="2000" dirty="0">
              <a:latin typeface="Consolas" panose="020B0609020204030204" pitchFamily="49" charset="0"/>
              <a:cs typeface="Consolas" panose="020B0609020204030204" pitchFamily="49" charset="0"/>
            </a:endParaRPr>
          </a:p>
          <a:p>
            <a:pPr lvl="2" algn="just"/>
            <a:r>
              <a:rPr lang="es-ES" sz="2000" dirty="0">
                <a:latin typeface="Consolas" panose="020B0609020204030204" pitchFamily="49" charset="0"/>
                <a:cs typeface="Consolas" panose="020B0609020204030204" pitchFamily="49" charset="0"/>
              </a:rPr>
              <a:t># ==&gt; '(1,)'</a:t>
            </a:r>
            <a:endParaRPr lang="es-ES" sz="2000" dirty="0" smtClean="0">
              <a:latin typeface="Consolas" panose="020B0609020204030204" pitchFamily="49" charset="0"/>
              <a:cs typeface="Consolas" panose="020B0609020204030204" pitchFamily="49" charset="0"/>
            </a:endParaRPr>
          </a:p>
          <a:p>
            <a:pPr algn="just"/>
            <a:endParaRPr lang="en-US" sz="2000" dirty="0" smtClean="0"/>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2940840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107721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pPr algn="just"/>
            <a:r>
              <a:rPr lang="en-US" sz="2800" b="1" dirty="0" smtClean="0">
                <a:solidFill>
                  <a:srgbClr val="00B050"/>
                </a:solidFill>
              </a:rPr>
              <a:t>mathematical operations to </a:t>
            </a:r>
            <a:r>
              <a:rPr lang="en-US" sz="2800" b="1" dirty="0">
                <a:solidFill>
                  <a:srgbClr val="00B050"/>
                </a:solidFill>
              </a:rPr>
              <a:t>manipulate the </a:t>
            </a:r>
            <a:r>
              <a:rPr lang="en-US" sz="2800" b="1" i="1" dirty="0" smtClean="0">
                <a:solidFill>
                  <a:srgbClr val="00B050"/>
                </a:solidFill>
              </a:rPr>
              <a:t>tensors</a:t>
            </a:r>
            <a:endParaRPr lang="en-US" sz="2800" b="1" i="1" dirty="0">
              <a:solidFill>
                <a:srgbClr val="00B050"/>
              </a:solidFill>
              <a:latin typeface="Calibri" panose="020F0502020204030204" pitchFamily="34" charset="0"/>
            </a:endParaRPr>
          </a:p>
        </p:txBody>
      </p:sp>
      <p:pic>
        <p:nvPicPr>
          <p:cNvPr id="2" name="Imagen 1"/>
          <p:cNvPicPr>
            <a:picLocks noChangeAspect="1"/>
          </p:cNvPicPr>
          <p:nvPr/>
        </p:nvPicPr>
        <p:blipFill>
          <a:blip r:embed="rId3"/>
          <a:stretch>
            <a:fillRect/>
          </a:stretch>
        </p:blipFill>
        <p:spPr>
          <a:xfrm>
            <a:off x="1331640" y="1124744"/>
            <a:ext cx="4608512" cy="5592232"/>
          </a:xfrm>
          <a:prstGeom prst="rect">
            <a:avLst/>
          </a:prstGeom>
        </p:spPr>
      </p:pic>
      <p:sp>
        <p:nvSpPr>
          <p:cNvPr id="5" name="CuadroTexto 4"/>
          <p:cNvSpPr txBox="1"/>
          <p:nvPr/>
        </p:nvSpPr>
        <p:spPr>
          <a:xfrm>
            <a:off x="6012160" y="6309320"/>
            <a:ext cx="821059" cy="400110"/>
          </a:xfrm>
          <a:prstGeom prst="rect">
            <a:avLst/>
          </a:prstGeom>
          <a:noFill/>
        </p:spPr>
        <p:txBody>
          <a:bodyPr wrap="none" rtlCol="0">
            <a:spAutoFit/>
          </a:bodyPr>
          <a:lstStyle/>
          <a:p>
            <a:r>
              <a:rPr lang="es-ES" sz="2000" b="1" dirty="0" smtClean="0"/>
              <a:t>………..</a:t>
            </a:r>
          </a:p>
        </p:txBody>
      </p:sp>
    </p:spTree>
    <p:extLst>
      <p:ext uri="{BB962C8B-B14F-4D97-AF65-F5344CB8AC3E}">
        <p14:creationId xmlns:p14="http://schemas.microsoft.com/office/powerpoint/2010/main" val="11299218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0"/>
            <a:ext cx="8352928" cy="3046988"/>
          </a:xfrm>
          <a:prstGeom prst="rect">
            <a:avLst/>
          </a:prstGeom>
        </p:spPr>
        <p:txBody>
          <a:bodyPr wrap="square">
            <a:spAutoFit/>
          </a:bodyPr>
          <a:lstStyle/>
          <a:p>
            <a:r>
              <a:rPr lang="en-US" sz="3600" b="1" dirty="0" smtClean="0">
                <a:latin typeface="Calibri" panose="020F0502020204030204" pitchFamily="34" charset="0"/>
              </a:rPr>
              <a:t>But </a:t>
            </a:r>
            <a:r>
              <a:rPr lang="en-US" sz="3600" b="1" dirty="0">
                <a:latin typeface="Calibri" panose="020F0502020204030204" pitchFamily="34" charset="0"/>
              </a:rPr>
              <a:t>what’s a Tensor?</a:t>
            </a:r>
          </a:p>
          <a:p>
            <a:endParaRPr lang="en-US" sz="2800" dirty="0" smtClean="0">
              <a:solidFill>
                <a:srgbClr val="00B050"/>
              </a:solidFill>
              <a:latin typeface="Calibri" panose="020F0502020204030204" pitchFamily="34" charset="0"/>
            </a:endParaRPr>
          </a:p>
          <a:p>
            <a:endParaRPr lang="en-US" sz="2800" dirty="0">
              <a:solidFill>
                <a:srgbClr val="00B050"/>
              </a:solidFill>
              <a:latin typeface="Calibri" panose="020F0502020204030204" pitchFamily="34" charset="0"/>
            </a:endParaRPr>
          </a:p>
          <a:p>
            <a:endParaRPr lang="en-US" sz="2800" dirty="0" smtClean="0">
              <a:solidFill>
                <a:srgbClr val="00B050"/>
              </a:solidFill>
              <a:latin typeface="Calibri" panose="020F0502020204030204" pitchFamily="34" charset="0"/>
            </a:endParaRPr>
          </a:p>
          <a:p>
            <a:pPr algn="ctr"/>
            <a:r>
              <a:rPr lang="en-US" sz="3600" i="1" dirty="0" smtClean="0">
                <a:latin typeface="Calibri" panose="020F0502020204030204" pitchFamily="34" charset="0"/>
              </a:rPr>
              <a:t>Dealing with shapes is one of the major issues when working with </a:t>
            </a:r>
            <a:r>
              <a:rPr lang="en-US" sz="3600" i="1" dirty="0" err="1" smtClean="0">
                <a:latin typeface="Calibri" panose="020F0502020204030204" pitchFamily="34" charset="0"/>
              </a:rPr>
              <a:t>TensorFlow</a:t>
            </a:r>
            <a:r>
              <a:rPr lang="en-US" sz="3600" i="1" dirty="0" smtClean="0">
                <a:latin typeface="Calibri" panose="020F0502020204030204" pitchFamily="34" charset="0"/>
              </a:rPr>
              <a:t>!</a:t>
            </a:r>
          </a:p>
        </p:txBody>
      </p:sp>
    </p:spTree>
    <p:extLst>
      <p:ext uri="{BB962C8B-B14F-4D97-AF65-F5344CB8AC3E}">
        <p14:creationId xmlns:p14="http://schemas.microsoft.com/office/powerpoint/2010/main" val="4182718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7236296" y="116632"/>
            <a:ext cx="1656184" cy="607119"/>
          </a:xfrm>
          <a:prstGeom prst="rect">
            <a:avLst/>
          </a:prstGeom>
        </p:spPr>
      </p:pic>
      <p:sp>
        <p:nvSpPr>
          <p:cNvPr id="3" name="Rectángulo 2"/>
          <p:cNvSpPr/>
          <p:nvPr/>
        </p:nvSpPr>
        <p:spPr>
          <a:xfrm>
            <a:off x="323528" y="106752"/>
            <a:ext cx="8352928" cy="5816977"/>
          </a:xfrm>
          <a:prstGeom prst="rect">
            <a:avLst/>
          </a:prstGeom>
        </p:spPr>
        <p:txBody>
          <a:bodyPr wrap="square">
            <a:spAutoFit/>
          </a:bodyPr>
          <a:lstStyle/>
          <a:p>
            <a:r>
              <a:rPr lang="en-US" sz="3600" b="1" dirty="0" smtClean="0">
                <a:latin typeface="Calibri" panose="020F0502020204030204" pitchFamily="34" charset="0"/>
              </a:rPr>
              <a:t>Placeholders: Feeding data</a:t>
            </a:r>
            <a:r>
              <a:rPr lang="es-ES" sz="3600" b="1" dirty="0" smtClean="0">
                <a:latin typeface="Calibri" panose="020F0502020204030204" pitchFamily="34" charset="0"/>
              </a:rPr>
              <a:t>…</a:t>
            </a:r>
            <a:endParaRPr lang="en-US" sz="3600" b="1" dirty="0">
              <a:latin typeface="Calibri" panose="020F0502020204030204" pitchFamily="34" charset="0"/>
            </a:endParaRPr>
          </a:p>
          <a:p>
            <a:r>
              <a:rPr lang="en-US" sz="2800" dirty="0" err="1" smtClean="0">
                <a:latin typeface="Calibri" panose="020F0502020204030204" pitchFamily="34" charset="0"/>
              </a:rPr>
              <a:t>tf.placeholder</a:t>
            </a:r>
            <a:r>
              <a:rPr lang="en-US" sz="2800" dirty="0">
                <a:latin typeface="Calibri" panose="020F0502020204030204" pitchFamily="34" charset="0"/>
              </a:rPr>
              <a:t>()</a:t>
            </a:r>
          </a:p>
          <a:p>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Arguments: data type (mandatory), shape (optional), name (optional</a:t>
            </a:r>
            <a:r>
              <a:rPr lang="en-US" sz="2800" dirty="0" smtClean="0">
                <a:latin typeface="Calibri" panose="020F0502020204030204" pitchFamily="34" charset="0"/>
              </a:rPr>
              <a:t>)</a:t>
            </a:r>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Specifying (the entirety or part of) shape </a:t>
            </a:r>
            <a:r>
              <a:rPr lang="en-US" sz="2800" dirty="0" smtClean="0">
                <a:latin typeface="Calibri" panose="020F0502020204030204" pitchFamily="34" charset="0"/>
              </a:rPr>
              <a:t> restricts shapes </a:t>
            </a:r>
            <a:r>
              <a:rPr lang="en-US" sz="2800" dirty="0">
                <a:latin typeface="Calibri" panose="020F0502020204030204" pitchFamily="34" charset="0"/>
              </a:rPr>
              <a:t>of possible inputs to the </a:t>
            </a:r>
            <a:r>
              <a:rPr lang="en-US" sz="2800" dirty="0" smtClean="0">
                <a:latin typeface="Calibri" panose="020F0502020204030204" pitchFamily="34" charset="0"/>
              </a:rPr>
              <a:t>node</a:t>
            </a:r>
            <a:endParaRPr lang="en-US" sz="2800" dirty="0">
              <a:latin typeface="Calibri" panose="020F0502020204030204" pitchFamily="34" charset="0"/>
            </a:endParaRPr>
          </a:p>
          <a:p>
            <a:pPr marL="457200" indent="-457200">
              <a:buFont typeface="Arial" panose="020B0604020202020204" pitchFamily="34" charset="0"/>
              <a:buChar char="•"/>
            </a:pPr>
            <a:r>
              <a:rPr lang="en-US" sz="2800" dirty="0">
                <a:latin typeface="Calibri" panose="020F0502020204030204" pitchFamily="34" charset="0"/>
              </a:rPr>
              <a:t>At run time, we feed using a </a:t>
            </a:r>
            <a:r>
              <a:rPr lang="en-US" sz="2800" dirty="0" err="1" smtClean="0">
                <a:latin typeface="Calibri" panose="020F0502020204030204" pitchFamily="34" charset="0"/>
              </a:rPr>
              <a:t>feed_dic</a:t>
            </a:r>
            <a:endParaRPr lang="en-US" sz="2800" dirty="0" smtClean="0">
              <a:latin typeface="Calibri" panose="020F0502020204030204" pitchFamily="34" charset="0"/>
            </a:endParaRPr>
          </a:p>
          <a:p>
            <a:pPr marL="457200" indent="-457200">
              <a:buFont typeface="Arial" panose="020B0604020202020204" pitchFamily="34" charset="0"/>
              <a:buChar char="•"/>
            </a:pPr>
            <a:endParaRPr lang="en-US" sz="2800" dirty="0" smtClean="0">
              <a:latin typeface="Calibri" panose="020F0502020204030204" pitchFamily="34" charset="0"/>
            </a:endParaRPr>
          </a:p>
          <a:p>
            <a:pPr marL="457200" indent="-457200">
              <a:buFont typeface="Arial" panose="020B0604020202020204" pitchFamily="34" charset="0"/>
              <a:buChar char="•"/>
            </a:pPr>
            <a:endParaRPr lang="es-ES" sz="2800" dirty="0">
              <a:latin typeface="Calibri" panose="020F0502020204030204" pitchFamily="34" charset="0"/>
            </a:endParaRPr>
          </a:p>
          <a:p>
            <a:pPr algn="ctr"/>
            <a:r>
              <a:rPr lang="en-US" sz="2800" b="1" i="1" dirty="0"/>
              <a:t>Placeholders allow you to pass in </a:t>
            </a:r>
            <a:r>
              <a:rPr lang="en-US" sz="2800" b="1" i="1" dirty="0" err="1"/>
              <a:t>numpy</a:t>
            </a:r>
            <a:r>
              <a:rPr lang="en-US" sz="2800" b="1" i="1" dirty="0"/>
              <a:t> arrays of data</a:t>
            </a:r>
            <a:endParaRPr lang="es-ES" sz="2800" b="1" i="1" dirty="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a:p>
            <a:pPr marL="457200" indent="-457200">
              <a:buFont typeface="Arial" panose="020B0604020202020204" pitchFamily="34" charset="0"/>
              <a:buChar char="•"/>
            </a:pPr>
            <a:endParaRPr lang="es-ES" sz="2800" dirty="0" smtClean="0">
              <a:latin typeface="Calibri" panose="020F0502020204030204" pitchFamily="34" charset="0"/>
            </a:endParaRPr>
          </a:p>
        </p:txBody>
      </p:sp>
    </p:spTree>
    <p:extLst>
      <p:ext uri="{BB962C8B-B14F-4D97-AF65-F5344CB8AC3E}">
        <p14:creationId xmlns:p14="http://schemas.microsoft.com/office/powerpoint/2010/main" val="17390625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12"/>
          <p:cNvGraphicFramePr>
            <a:graphicFrameLocks noChangeAspect="1"/>
          </p:cNvGraphicFramePr>
          <p:nvPr>
            <p:extLst>
              <p:ext uri="{D42A27DB-BD31-4B8C-83A1-F6EECF244321}">
                <p14:modId xmlns:p14="http://schemas.microsoft.com/office/powerpoint/2010/main" val="1534474456"/>
              </p:ext>
            </p:extLst>
          </p:nvPr>
        </p:nvGraphicFramePr>
        <p:xfrm>
          <a:off x="4427984" y="1340768"/>
          <a:ext cx="3279775" cy="596900"/>
        </p:xfrm>
        <a:graphic>
          <a:graphicData uri="http://schemas.openxmlformats.org/presentationml/2006/ole">
            <mc:AlternateContent xmlns:mc="http://schemas.openxmlformats.org/markup-compatibility/2006">
              <mc:Choice xmlns:v="urn:schemas-microsoft-com:vml" Requires="v">
                <p:oleObj spid="_x0000_s25906" name="Ecuación" r:id="rId3" imgW="1180800" imgH="215640" progId="Equation.3">
                  <p:embed/>
                </p:oleObj>
              </mc:Choice>
              <mc:Fallback>
                <p:oleObj name="Ecuación" r:id="rId3" imgW="1180800" imgH="215640" progId="Equation.3">
                  <p:embed/>
                  <p:pic>
                    <p:nvPicPr>
                      <p:cNvPr id="0" name=""/>
                      <p:cNvPicPr>
                        <a:picLocks noChangeAspect="1" noChangeArrowheads="1"/>
                      </p:cNvPicPr>
                      <p:nvPr/>
                    </p:nvPicPr>
                    <p:blipFill>
                      <a:blip r:embed="rId4"/>
                      <a:srcRect/>
                      <a:stretch>
                        <a:fillRect/>
                      </a:stretch>
                    </p:blipFill>
                    <p:spPr bwMode="auto">
                      <a:xfrm>
                        <a:off x="4427984" y="1340768"/>
                        <a:ext cx="3279775" cy="596900"/>
                      </a:xfrm>
                      <a:prstGeom prst="rect">
                        <a:avLst/>
                      </a:prstGeom>
                      <a:noFill/>
                      <a:extLst/>
                    </p:spPr>
                  </p:pic>
                </p:oleObj>
              </mc:Fallback>
            </mc:AlternateContent>
          </a:graphicData>
        </a:graphic>
      </p:graphicFrame>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6156176" y="4077072"/>
          <a:ext cx="388938" cy="455613"/>
        </p:xfrm>
        <a:graphic>
          <a:graphicData uri="http://schemas.openxmlformats.org/presentationml/2006/ole">
            <mc:AlternateContent xmlns:mc="http://schemas.openxmlformats.org/markup-compatibility/2006">
              <mc:Choice xmlns:v="urn:schemas-microsoft-com:vml" Requires="v">
                <p:oleObj spid="_x0000_s25907" name="Ecuación" r:id="rId5" imgW="139680" imgH="164880" progId="Equation.3">
                  <p:embed/>
                </p:oleObj>
              </mc:Choice>
              <mc:Fallback>
                <p:oleObj name="Ecuación" r:id="rId5" imgW="139680" imgH="164880" progId="Equation.3">
                  <p:embed/>
                  <p:pic>
                    <p:nvPicPr>
                      <p:cNvPr id="0" name=""/>
                      <p:cNvPicPr>
                        <a:picLocks noChangeAspect="1" noChangeArrowheads="1"/>
                      </p:cNvPicPr>
                      <p:nvPr/>
                    </p:nvPicPr>
                    <p:blipFill>
                      <a:blip r:embed="rId6"/>
                      <a:srcRect/>
                      <a:stretch>
                        <a:fillRect/>
                      </a:stretch>
                    </p:blipFill>
                    <p:spPr bwMode="auto">
                      <a:xfrm>
                        <a:off x="6156176" y="4077072"/>
                        <a:ext cx="388938" cy="455613"/>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25908"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25909" name="方程式" r:id="rId9" imgW="190440" imgH="215640" progId="Equation.3">
                  <p:embed/>
                </p:oleObj>
              </mc:Choice>
              <mc:Fallback>
                <p:oleObj name="方程式" r:id="rId9" imgW="190440" imgH="215640" progId="Equation.3">
                  <p:embed/>
                  <p:pic>
                    <p:nvPicPr>
                      <p:cNvPr id="0" name=""/>
                      <p:cNvPicPr>
                        <a:picLocks noChangeAspect="1" noChangeArrowheads="1"/>
                      </p:cNvPicPr>
                      <p:nvPr/>
                    </p:nvPicPr>
                    <p:blipFill>
                      <a:blip r:embed="rId10"/>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25910"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25911" name="Ecuación" r:id="rId13" imgW="177480" imgH="228600" progId="Equation.3">
                  <p:embed/>
                </p:oleObj>
              </mc:Choice>
              <mc:Fallback>
                <p:oleObj name="Ecuación" r:id="rId13" imgW="177480" imgH="228600" progId="Equation.3">
                  <p:embed/>
                  <p:pic>
                    <p:nvPicPr>
                      <p:cNvPr id="0" name=""/>
                      <p:cNvPicPr>
                        <a:picLocks noChangeAspect="1" noChangeArrowheads="1"/>
                      </p:cNvPicPr>
                      <p:nvPr/>
                    </p:nvPicPr>
                    <p:blipFill>
                      <a:blip r:embed="rId14"/>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5912" name="方程式" r:id="rId15" imgW="139680" imgH="139680" progId="Equation.3">
                    <p:embed/>
                  </p:oleObj>
                </mc:Choice>
                <mc:Fallback>
                  <p:oleObj name="方程式" r:id="rId15" imgW="139680" imgH="139680" progId="Equation.3">
                    <p:embed/>
                    <p:pic>
                      <p:nvPicPr>
                        <p:cNvPr id="0" name=""/>
                        <p:cNvPicPr>
                          <a:picLocks noChangeAspect="1" noChangeArrowheads="1"/>
                        </p:cNvPicPr>
                        <p:nvPr/>
                      </p:nvPicPr>
                      <p:blipFill>
                        <a:blip r:embed="rId1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25913" name="方程式" r:id="rId17" imgW="126720" imgH="177480" progId="Equation.3">
                  <p:embed/>
                </p:oleObj>
              </mc:Choice>
              <mc:Fallback>
                <p:oleObj name="方程式" r:id="rId17" imgW="126720" imgH="177480" progId="Equation.3">
                  <p:embed/>
                  <p:pic>
                    <p:nvPicPr>
                      <p:cNvPr id="0" name=""/>
                      <p:cNvPicPr>
                        <a:picLocks noChangeAspect="1" noChangeArrowheads="1"/>
                      </p:cNvPicPr>
                      <p:nvPr/>
                    </p:nvPicPr>
                    <p:blipFill>
                      <a:blip r:embed="rId18"/>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584775"/>
          </a:xfrm>
          <a:prstGeom prst="rect">
            <a:avLst/>
          </a:prstGeom>
        </p:spPr>
        <p:txBody>
          <a:bodyPr wrap="square">
            <a:spAutoFit/>
          </a:bodyPr>
          <a:lstStyle/>
          <a:p>
            <a:r>
              <a:rPr lang="en-US" sz="3200" dirty="0" smtClean="0">
                <a:solidFill>
                  <a:srgbClr val="000000"/>
                </a:solidFill>
                <a:latin typeface="Calibri" panose="020F0502020204030204" pitchFamily="34" charset="0"/>
              </a:rPr>
              <a:t>Let’s try a simple linear classifier</a:t>
            </a:r>
          </a:p>
        </p:txBody>
      </p:sp>
      <p:pic>
        <p:nvPicPr>
          <p:cNvPr id="64" name="Imagen 63"/>
          <p:cNvPicPr>
            <a:picLocks noChangeAspect="1"/>
          </p:cNvPicPr>
          <p:nvPr/>
        </p:nvPicPr>
        <p:blipFill>
          <a:blip r:embed="rId19"/>
          <a:stretch>
            <a:fillRect/>
          </a:stretch>
        </p:blipFill>
        <p:spPr>
          <a:xfrm>
            <a:off x="107504" y="332656"/>
            <a:ext cx="2356188" cy="863724"/>
          </a:xfrm>
          <a:prstGeom prst="rect">
            <a:avLst/>
          </a:prstGeom>
        </p:spPr>
      </p:pic>
      <p:sp>
        <p:nvSpPr>
          <p:cNvPr id="66" name="文字方塊 38"/>
          <p:cNvSpPr txBox="1"/>
          <p:nvPr/>
        </p:nvSpPr>
        <p:spPr>
          <a:xfrm>
            <a:off x="1691680" y="1988840"/>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5940152" y="3501008"/>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Outputs</a:t>
            </a:r>
            <a:endParaRPr lang="zh-TW" altLang="en-US" sz="2400" b="1" dirty="0">
              <a:solidFill>
                <a:schemeClr val="accent6">
                  <a:lumMod val="75000"/>
                </a:schemeClr>
              </a:solidFill>
            </a:endParaRPr>
          </a:p>
        </p:txBody>
      </p:sp>
      <p:sp>
        <p:nvSpPr>
          <p:cNvPr id="68" name="文字方塊 38"/>
          <p:cNvSpPr txBox="1"/>
          <p:nvPr/>
        </p:nvSpPr>
        <p:spPr>
          <a:xfrm>
            <a:off x="2915816" y="4797152"/>
            <a:ext cx="2194684" cy="830997"/>
          </a:xfrm>
          <a:prstGeom prst="rect">
            <a:avLst/>
          </a:prstGeom>
          <a:noFill/>
        </p:spPr>
        <p:txBody>
          <a:bodyPr wrap="square" rtlCol="0">
            <a:spAutoFit/>
          </a:bodyPr>
          <a:lstStyle/>
          <a:p>
            <a:pPr marL="342900" indent="-342900" algn="ctr">
              <a:buFont typeface="Arial" panose="020B0604020202020204" pitchFamily="34" charset="0"/>
              <a:buChar char="•"/>
            </a:pPr>
            <a:r>
              <a:rPr lang="es-ES" altLang="zh-TW" sz="2400" b="1" dirty="0">
                <a:solidFill>
                  <a:schemeClr val="accent6">
                    <a:lumMod val="75000"/>
                  </a:schemeClr>
                </a:solidFill>
              </a:rPr>
              <a:t>v</a:t>
            </a:r>
            <a:r>
              <a:rPr lang="es-ES" altLang="zh-TW" sz="2400" b="1" dirty="0" smtClean="0">
                <a:solidFill>
                  <a:schemeClr val="accent6">
                    <a:lumMod val="75000"/>
                  </a:schemeClr>
                </a:solidFill>
              </a:rPr>
              <a:t>ariables</a:t>
            </a:r>
          </a:p>
          <a:p>
            <a:pPr marL="342900" indent="-342900" algn="ctr">
              <a:buFont typeface="Arial" panose="020B0604020202020204" pitchFamily="34" charset="0"/>
              <a:buChar char="•"/>
            </a:pPr>
            <a:r>
              <a:rPr lang="es-ES" altLang="zh-TW" sz="2400" b="1" dirty="0" err="1" smtClean="0">
                <a:solidFill>
                  <a:schemeClr val="accent6">
                    <a:lumMod val="75000"/>
                  </a:schemeClr>
                </a:solidFill>
              </a:rPr>
              <a:t>constants</a:t>
            </a:r>
            <a:endParaRPr lang="zh-TW" altLang="en-US" sz="2400" b="1" dirty="0">
              <a:solidFill>
                <a:schemeClr val="accent6">
                  <a:lumMod val="75000"/>
                </a:schemeClr>
              </a:solidFill>
            </a:endParaRPr>
          </a:p>
        </p:txBody>
      </p:sp>
      <p:sp>
        <p:nvSpPr>
          <p:cNvPr id="69" name="Elipse 68"/>
          <p:cNvSpPr/>
          <p:nvPr/>
        </p:nvSpPr>
        <p:spPr>
          <a:xfrm>
            <a:off x="2699792" y="2348880"/>
            <a:ext cx="3528392"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75790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 name="CuadroTexto 2"/>
          <p:cNvSpPr txBox="1"/>
          <p:nvPr/>
        </p:nvSpPr>
        <p:spPr>
          <a:xfrm>
            <a:off x="2915816" y="188640"/>
            <a:ext cx="4058932" cy="954107"/>
          </a:xfrm>
          <a:prstGeom prst="rect">
            <a:avLst/>
          </a:prstGeom>
          <a:noFill/>
        </p:spPr>
        <p:txBody>
          <a:bodyPr wrap="none" rtlCol="0">
            <a:spAutoFit/>
          </a:bodyPr>
          <a:lstStyle/>
          <a:p>
            <a:r>
              <a:rPr lang="en-US" sz="2800" b="1" dirty="0" smtClean="0"/>
              <a:t>Binary (two-class) classifier</a:t>
            </a:r>
          </a:p>
          <a:p>
            <a:r>
              <a:rPr lang="en-US" sz="2800" dirty="0" smtClean="0"/>
              <a:t>from synthetic data</a:t>
            </a:r>
            <a:endParaRPr lang="en-US" sz="2800" dirty="0"/>
          </a:p>
        </p:txBody>
      </p:sp>
      <p:pic>
        <p:nvPicPr>
          <p:cNvPr id="7" name="Imagen 6"/>
          <p:cNvPicPr>
            <a:picLocks noChangeAspect="1"/>
          </p:cNvPicPr>
          <p:nvPr/>
        </p:nvPicPr>
        <p:blipFill>
          <a:blip r:embed="rId3"/>
          <a:stretch>
            <a:fillRect/>
          </a:stretch>
        </p:blipFill>
        <p:spPr>
          <a:xfrm>
            <a:off x="1547664" y="1700808"/>
            <a:ext cx="6239613" cy="4238228"/>
          </a:xfrm>
          <a:prstGeom prst="rect">
            <a:avLst/>
          </a:prstGeom>
        </p:spPr>
      </p:pic>
    </p:spTree>
    <p:extLst>
      <p:ext uri="{BB962C8B-B14F-4D97-AF65-F5344CB8AC3E}">
        <p14:creationId xmlns:p14="http://schemas.microsoft.com/office/powerpoint/2010/main" val="10450740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 name="CuadroTexto 2"/>
          <p:cNvSpPr txBox="1"/>
          <p:nvPr/>
        </p:nvSpPr>
        <p:spPr>
          <a:xfrm>
            <a:off x="2915816" y="188640"/>
            <a:ext cx="4058932" cy="954107"/>
          </a:xfrm>
          <a:prstGeom prst="rect">
            <a:avLst/>
          </a:prstGeom>
          <a:noFill/>
        </p:spPr>
        <p:txBody>
          <a:bodyPr wrap="none" rtlCol="0">
            <a:spAutoFit/>
          </a:bodyPr>
          <a:lstStyle/>
          <a:p>
            <a:r>
              <a:rPr lang="en-US" sz="2800" b="1" dirty="0" smtClean="0"/>
              <a:t>Binary (two-class) classifier</a:t>
            </a:r>
          </a:p>
          <a:p>
            <a:r>
              <a:rPr lang="en-US" sz="2800" dirty="0" smtClean="0"/>
              <a:t>from synthetic data</a:t>
            </a:r>
            <a:endParaRPr lang="en-US" sz="2800" dirty="0"/>
          </a:p>
        </p:txBody>
      </p:sp>
      <mc:AlternateContent xmlns:mc="http://schemas.openxmlformats.org/markup-compatibility/2006" xmlns:a14="http://schemas.microsoft.com/office/drawing/2010/main">
        <mc:Choice Requires="a14">
          <p:sp>
            <p:nvSpPr>
              <p:cNvPr id="2" name="Rectángulo 1"/>
              <p:cNvSpPr/>
              <p:nvPr/>
            </p:nvSpPr>
            <p:spPr>
              <a:xfrm>
                <a:off x="1619672" y="1484784"/>
                <a:ext cx="5953874" cy="461665"/>
              </a:xfrm>
              <a:prstGeom prst="rect">
                <a:avLst/>
              </a:prstGeom>
            </p:spPr>
            <p:txBody>
              <a:bodyPr wrap="none">
                <a:spAutoFit/>
              </a:bodyPr>
              <a:lstStyle/>
              <a:p>
                <a:r>
                  <a:rPr lang="en-US" sz="2400" b="1" dirty="0" smtClean="0"/>
                  <a:t>Training: </a:t>
                </a:r>
                <a:r>
                  <a:rPr lang="en-US" sz="2400" dirty="0" smtClean="0"/>
                  <a:t>How to find the parameters </a:t>
                </a:r>
                <a14:m>
                  <m:oMath xmlns:m="http://schemas.openxmlformats.org/officeDocument/2006/math">
                    <m:r>
                      <a:rPr lang="en-US" sz="2400" b="1" i="1" smtClean="0">
                        <a:latin typeface="Cambria Math" panose="02040503050406030204" pitchFamily="18" charset="0"/>
                        <a:ea typeface="Cambria Math" panose="02040503050406030204" pitchFamily="18" charset="0"/>
                      </a:rPr>
                      <m:t>𝜽</m:t>
                    </m:r>
                  </m:oMath>
                </a14:m>
                <a:r>
                  <a:rPr lang="en-US" sz="2400" dirty="0" smtClean="0"/>
                  <a:t> : </a:t>
                </a:r>
                <a:r>
                  <a:rPr lang="en-US" sz="2400" b="1" dirty="0" smtClean="0"/>
                  <a:t>W</a:t>
                </a:r>
                <a:r>
                  <a:rPr lang="en-US" sz="2400" dirty="0" smtClean="0"/>
                  <a:t>, b ?</a:t>
                </a:r>
                <a:endParaRPr lang="en-US" sz="2400" dirty="0"/>
              </a:p>
            </p:txBody>
          </p:sp>
        </mc:Choice>
        <mc:Fallback xmlns="">
          <p:sp>
            <p:nvSpPr>
              <p:cNvPr id="2" name="Rectángulo 1"/>
              <p:cNvSpPr>
                <a:spLocks noRot="1" noChangeAspect="1" noMove="1" noResize="1" noEditPoints="1" noAdjustHandles="1" noChangeArrowheads="1" noChangeShapeType="1" noTextEdit="1"/>
              </p:cNvSpPr>
              <p:nvPr/>
            </p:nvSpPr>
            <p:spPr>
              <a:xfrm>
                <a:off x="1619672" y="1484784"/>
                <a:ext cx="5953874" cy="461665"/>
              </a:xfrm>
              <a:prstGeom prst="rect">
                <a:avLst/>
              </a:prstGeom>
              <a:blipFill rotWithShape="0">
                <a:blip r:embed="rId3"/>
                <a:stretch>
                  <a:fillRect l="-1639" t="-10667" r="-615"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3131840" y="3284984"/>
                <a:ext cx="2304256"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Classifier</a:t>
                </a:r>
              </a:p>
              <a:p>
                <a:pPr algn="ctr"/>
                <a:r>
                  <a:rPr lang="en-US" sz="2400" b="1" dirty="0" smtClean="0"/>
                  <a:t>Parameters</a:t>
                </a:r>
                <a:r>
                  <a:rPr lang="en-US" sz="2400" b="1" dirty="0"/>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𝜽</m:t>
                    </m:r>
                  </m:oMath>
                </a14:m>
                <a:endParaRPr lang="en-US" sz="2400" b="1" dirty="0"/>
              </a:p>
            </p:txBody>
          </p:sp>
        </mc:Choice>
        <mc:Fallback xmlns="">
          <p:sp>
            <p:nvSpPr>
              <p:cNvPr id="4" name="Rectángulo 3"/>
              <p:cNvSpPr>
                <a:spLocks noRot="1" noChangeAspect="1" noMove="1" noResize="1" noEditPoints="1" noAdjustHandles="1" noChangeArrowheads="1" noChangeShapeType="1" noTextEdit="1"/>
              </p:cNvSpPr>
              <p:nvPr/>
            </p:nvSpPr>
            <p:spPr>
              <a:xfrm>
                <a:off x="3131840" y="3284984"/>
                <a:ext cx="2304256" cy="1440160"/>
              </a:xfrm>
              <a:prstGeom prst="rect">
                <a:avLst/>
              </a:prstGeom>
              <a:blipFill rotWithShape="0">
                <a:blip r:embed="rId4"/>
                <a:stretch>
                  <a:fillRect/>
                </a:stretch>
              </a:blipFill>
            </p:spPr>
            <p:txBody>
              <a:bodyPr/>
              <a:lstStyle/>
              <a:p>
                <a:r>
                  <a:rPr lang="en-US">
                    <a:noFill/>
                  </a:rPr>
                  <a:t> </a:t>
                </a:r>
              </a:p>
            </p:txBody>
          </p:sp>
        </mc:Fallback>
      </mc:AlternateContent>
      <p:cxnSp>
        <p:nvCxnSpPr>
          <p:cNvPr id="6" name="Conector recto de flecha 5"/>
          <p:cNvCxnSpPr/>
          <p:nvPr/>
        </p:nvCxnSpPr>
        <p:spPr>
          <a:xfrm>
            <a:off x="2394344" y="3933056"/>
            <a:ext cx="7200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1763688" y="3429000"/>
                <a:ext cx="803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1, </m:t>
                      </m:r>
                      <m:r>
                        <a:rPr lang="es-ES" b="0" i="1" smtClean="0">
                          <a:latin typeface="Cambria Math" panose="02040503050406030204" pitchFamily="18" charset="0"/>
                        </a:rPr>
                        <m:t>𝑥</m:t>
                      </m:r>
                      <m:r>
                        <a:rPr lang="es-ES" b="0" i="1" smtClean="0">
                          <a:latin typeface="Cambria Math" panose="02040503050406030204" pitchFamily="18" charset="0"/>
                        </a:rPr>
                        <m:t>2]</m:t>
                      </m:r>
                    </m:oMath>
                  </m:oMathPara>
                </a14:m>
                <a:endParaRPr lang="en-US"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1763688" y="3429000"/>
                <a:ext cx="803105" cy="276999"/>
              </a:xfrm>
              <a:prstGeom prst="rect">
                <a:avLst/>
              </a:prstGeom>
              <a:blipFill rotWithShape="0">
                <a:blip r:embed="rId5"/>
                <a:stretch>
                  <a:fillRect l="-9848" t="-4444" r="-10606" b="-37778"/>
                </a:stretch>
              </a:blipFill>
            </p:spPr>
            <p:txBody>
              <a:bodyPr/>
              <a:lstStyle/>
              <a:p>
                <a:r>
                  <a:rPr lang="en-US">
                    <a:noFill/>
                  </a:rPr>
                  <a:t> </a:t>
                </a:r>
              </a:p>
            </p:txBody>
          </p:sp>
        </mc:Fallback>
      </mc:AlternateContent>
      <p:cxnSp>
        <p:nvCxnSpPr>
          <p:cNvPr id="18" name="Conector recto de flecha 17"/>
          <p:cNvCxnSpPr/>
          <p:nvPr/>
        </p:nvCxnSpPr>
        <p:spPr>
          <a:xfrm>
            <a:off x="5436096" y="4005064"/>
            <a:ext cx="10081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6084168" y="4221088"/>
            <a:ext cx="899605" cy="369332"/>
          </a:xfrm>
          <a:prstGeom prst="rect">
            <a:avLst/>
          </a:prstGeom>
        </p:spPr>
        <p:txBody>
          <a:bodyPr wrap="none">
            <a:spAutoFit/>
          </a:bodyPr>
          <a:lstStyle/>
          <a:p>
            <a:r>
              <a:rPr lang="en-US" dirty="0" smtClean="0"/>
              <a:t>Output </a:t>
            </a:r>
            <a:endParaRPr lang="en-US" dirty="0"/>
          </a:p>
        </p:txBody>
      </p:sp>
      <p:cxnSp>
        <p:nvCxnSpPr>
          <p:cNvPr id="21" name="Conector recto de flecha 20"/>
          <p:cNvCxnSpPr/>
          <p:nvPr/>
        </p:nvCxnSpPr>
        <p:spPr>
          <a:xfrm>
            <a:off x="6660232" y="2852936"/>
            <a:ext cx="8384" cy="800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6732240" y="2636912"/>
            <a:ext cx="1138710" cy="369332"/>
          </a:xfrm>
          <a:prstGeom prst="rect">
            <a:avLst/>
          </a:prstGeom>
        </p:spPr>
        <p:txBody>
          <a:bodyPr wrap="none">
            <a:spAutoFit/>
          </a:bodyPr>
          <a:lstStyle/>
          <a:p>
            <a:r>
              <a:rPr lang="en-US" dirty="0" smtClean="0"/>
              <a:t>True class </a:t>
            </a:r>
            <a:endParaRPr lang="en-US" dirty="0"/>
          </a:p>
        </p:txBody>
      </p:sp>
      <p:cxnSp>
        <p:nvCxnSpPr>
          <p:cNvPr id="24" name="Conector recto de flecha 23"/>
          <p:cNvCxnSpPr/>
          <p:nvPr/>
        </p:nvCxnSpPr>
        <p:spPr>
          <a:xfrm>
            <a:off x="6660232" y="4725144"/>
            <a:ext cx="8384" cy="8004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p:cNvSpPr/>
              <p:nvPr/>
            </p:nvSpPr>
            <p:spPr>
              <a:xfrm>
                <a:off x="4572000" y="5661248"/>
                <a:ext cx="4387611" cy="707886"/>
              </a:xfrm>
              <a:prstGeom prst="rect">
                <a:avLst/>
              </a:prstGeom>
              <a:ln>
                <a:solidFill>
                  <a:schemeClr val="accent1">
                    <a:shade val="95000"/>
                    <a:satMod val="105000"/>
                  </a:schemeClr>
                </a:solidFill>
                <a:prstDash val="sysDot"/>
              </a:ln>
            </p:spPr>
            <p:txBody>
              <a:bodyPr wrap="none">
                <a:spAutoFit/>
              </a:bodyPr>
              <a:lstStyle/>
              <a:p>
                <a:r>
                  <a:rPr lang="en-US" sz="2000" b="1" dirty="0" smtClean="0"/>
                  <a:t>Classification Error</a:t>
                </a:r>
              </a:p>
              <a:p>
                <a:r>
                  <a:rPr lang="en-US" sz="2000" b="1" dirty="0" smtClean="0"/>
                  <a:t>Cost a function of the parameters </a:t>
                </a:r>
                <a:r>
                  <a:rPr lang="en-US" sz="2000" dirty="0" smtClean="0"/>
                  <a:t>= C</a:t>
                </a:r>
                <a14:m>
                  <m:oMath xmlns:m="http://schemas.openxmlformats.org/officeDocument/2006/math">
                    <m:d>
                      <m:dPr>
                        <m:ctrlPr>
                          <a:rPr lang="es-ES" sz="2000" b="0" i="1" smtClean="0">
                            <a:latin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𝜃</m:t>
                        </m:r>
                      </m:e>
                    </m:d>
                  </m:oMath>
                </a14:m>
                <a:r>
                  <a:rPr lang="en-US" dirty="0" smtClean="0"/>
                  <a:t> </a:t>
                </a:r>
                <a:endParaRPr lang="en-US" dirty="0"/>
              </a:p>
            </p:txBody>
          </p:sp>
        </mc:Choice>
        <mc:Fallback xmlns="">
          <p:sp>
            <p:nvSpPr>
              <p:cNvPr id="19" name="Rectángulo 18"/>
              <p:cNvSpPr>
                <a:spLocks noRot="1" noChangeAspect="1" noMove="1" noResize="1" noEditPoints="1" noAdjustHandles="1" noChangeArrowheads="1" noChangeShapeType="1" noTextEdit="1"/>
              </p:cNvSpPr>
              <p:nvPr/>
            </p:nvSpPr>
            <p:spPr>
              <a:xfrm>
                <a:off x="4572000" y="5661248"/>
                <a:ext cx="4387611" cy="707886"/>
              </a:xfrm>
              <a:prstGeom prst="rect">
                <a:avLst/>
              </a:prstGeom>
              <a:blipFill rotWithShape="0">
                <a:blip r:embed="rId6"/>
                <a:stretch>
                  <a:fillRect l="-1247" t="-4237" b="-13559"/>
                </a:stretch>
              </a:blipFill>
              <a:ln>
                <a:solidFill>
                  <a:schemeClr val="accent1">
                    <a:shade val="95000"/>
                    <a:satMod val="105000"/>
                  </a:schemeClr>
                </a:solidFill>
                <a:prstDash val="sysDot"/>
              </a:ln>
            </p:spPr>
            <p:txBody>
              <a:bodyPr/>
              <a:lstStyle/>
              <a:p>
                <a:r>
                  <a:rPr lang="en-US">
                    <a:noFill/>
                  </a:rPr>
                  <a:t> </a:t>
                </a:r>
              </a:p>
            </p:txBody>
          </p:sp>
        </mc:Fallback>
      </mc:AlternateContent>
      <p:sp>
        <p:nvSpPr>
          <p:cNvPr id="5" name="Rectángulo 4"/>
          <p:cNvSpPr/>
          <p:nvPr/>
        </p:nvSpPr>
        <p:spPr>
          <a:xfrm>
            <a:off x="1907704" y="5919663"/>
            <a:ext cx="2414700" cy="461665"/>
          </a:xfrm>
          <a:prstGeom prst="rect">
            <a:avLst/>
          </a:prstGeom>
        </p:spPr>
        <p:txBody>
          <a:bodyPr wrap="none">
            <a:spAutoFit/>
          </a:bodyPr>
          <a:lstStyle/>
          <a:p>
            <a:pPr lvl="0"/>
            <a:r>
              <a:rPr lang="en-US" sz="2400" b="1" dirty="0" smtClean="0">
                <a:solidFill>
                  <a:prstClr val="black"/>
                </a:solidFill>
              </a:rPr>
              <a:t> </a:t>
            </a:r>
            <a:r>
              <a:rPr lang="en-US" sz="2400" b="1" dirty="0" smtClean="0">
                <a:solidFill>
                  <a:srgbClr val="FF0000"/>
                </a:solidFill>
              </a:rPr>
              <a:t>OPTIMIZATION =&gt;</a:t>
            </a:r>
            <a:endParaRPr lang="en-US" sz="2400" b="1" dirty="0">
              <a:solidFill>
                <a:srgbClr val="FF0000"/>
              </a:solidFill>
            </a:endParaRPr>
          </a:p>
        </p:txBody>
      </p:sp>
    </p:spTree>
    <p:extLst>
      <p:ext uri="{BB962C8B-B14F-4D97-AF65-F5344CB8AC3E}">
        <p14:creationId xmlns:p14="http://schemas.microsoft.com/office/powerpoint/2010/main" val="4140242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084168" y="2276872"/>
            <a:ext cx="2356188" cy="863724"/>
          </a:xfrm>
          <a:prstGeom prst="rect">
            <a:avLst/>
          </a:prstGeom>
        </p:spPr>
      </p:pic>
      <p:sp>
        <p:nvSpPr>
          <p:cNvPr id="4" name="Rectángulo 3"/>
          <p:cNvSpPr/>
          <p:nvPr/>
        </p:nvSpPr>
        <p:spPr>
          <a:xfrm>
            <a:off x="899592" y="2276872"/>
            <a:ext cx="4320606" cy="646331"/>
          </a:xfrm>
          <a:prstGeom prst="rect">
            <a:avLst/>
          </a:prstGeom>
        </p:spPr>
        <p:txBody>
          <a:bodyPr wrap="none">
            <a:spAutoFit/>
          </a:bodyPr>
          <a:lstStyle/>
          <a:p>
            <a:r>
              <a:rPr lang="en-US" sz="3600" b="1" dirty="0" smtClean="0">
                <a:solidFill>
                  <a:srgbClr val="7030A0"/>
                </a:solidFill>
              </a:rPr>
              <a:t>MSTC_IntroTF_2.ipynb</a:t>
            </a:r>
            <a:endParaRPr lang="en-US" sz="3600" b="1" dirty="0">
              <a:solidFill>
                <a:srgbClr val="7030A0"/>
              </a:solidFill>
            </a:endParaRPr>
          </a:p>
        </p:txBody>
      </p:sp>
    </p:spTree>
    <p:extLst>
      <p:ext uri="{BB962C8B-B14F-4D97-AF65-F5344CB8AC3E}">
        <p14:creationId xmlns:p14="http://schemas.microsoft.com/office/powerpoint/2010/main" val="3964985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339752" y="2481679"/>
            <a:ext cx="6113268" cy="4360887"/>
          </a:xfrm>
          <a:prstGeom prst="rect">
            <a:avLst/>
          </a:prstGeom>
        </p:spPr>
      </p:pic>
      <p:graphicFrame>
        <p:nvGraphicFramePr>
          <p:cNvPr id="8" name="Object 12"/>
          <p:cNvGraphicFramePr>
            <a:graphicFrameLocks noChangeAspect="1"/>
          </p:cNvGraphicFramePr>
          <p:nvPr>
            <p:extLst>
              <p:ext uri="{D42A27DB-BD31-4B8C-83A1-F6EECF244321}">
                <p14:modId xmlns:p14="http://schemas.microsoft.com/office/powerpoint/2010/main" val="913202134"/>
              </p:ext>
            </p:extLst>
          </p:nvPr>
        </p:nvGraphicFramePr>
        <p:xfrm>
          <a:off x="5436096" y="548680"/>
          <a:ext cx="3243263" cy="596900"/>
        </p:xfrm>
        <a:graphic>
          <a:graphicData uri="http://schemas.openxmlformats.org/presentationml/2006/ole">
            <mc:AlternateContent xmlns:mc="http://schemas.openxmlformats.org/markup-compatibility/2006">
              <mc:Choice xmlns:v="urn:schemas-microsoft-com:vml" Requires="v">
                <p:oleObj spid="_x0000_s29760" name="Ecuación" r:id="rId4" imgW="1168200" imgH="215640" progId="Equation.3">
                  <p:embed/>
                </p:oleObj>
              </mc:Choice>
              <mc:Fallback>
                <p:oleObj name="Ecuación" r:id="rId4" imgW="1168200" imgH="215640" progId="Equation.3">
                  <p:embed/>
                  <p:pic>
                    <p:nvPicPr>
                      <p:cNvPr id="0" name=""/>
                      <p:cNvPicPr>
                        <a:picLocks noChangeAspect="1" noChangeArrowheads="1"/>
                      </p:cNvPicPr>
                      <p:nvPr/>
                    </p:nvPicPr>
                    <p:blipFill>
                      <a:blip r:embed="rId5"/>
                      <a:srcRect/>
                      <a:stretch>
                        <a:fillRect/>
                      </a:stretch>
                    </p:blipFill>
                    <p:spPr bwMode="auto">
                      <a:xfrm>
                        <a:off x="5436096" y="548680"/>
                        <a:ext cx="3243263" cy="596900"/>
                      </a:xfrm>
                      <a:prstGeom prst="rect">
                        <a:avLst/>
                      </a:prstGeom>
                      <a:noFill/>
                      <a:extLst/>
                    </p:spPr>
                  </p:pic>
                </p:oleObj>
              </mc:Fallback>
            </mc:AlternateContent>
          </a:graphicData>
        </a:graphic>
      </p:graphicFrame>
      <p:sp>
        <p:nvSpPr>
          <p:cNvPr id="5" name="Rectángulo 4"/>
          <p:cNvSpPr/>
          <p:nvPr/>
        </p:nvSpPr>
        <p:spPr>
          <a:xfrm>
            <a:off x="0" y="260648"/>
            <a:ext cx="5400600" cy="892552"/>
          </a:xfrm>
          <a:prstGeom prst="rect">
            <a:avLst/>
          </a:prstGeom>
        </p:spPr>
        <p:txBody>
          <a:bodyPr wrap="square">
            <a:spAutoFit/>
          </a:bodyPr>
          <a:lstStyle/>
          <a:p>
            <a:r>
              <a:rPr lang="en-US" sz="2800" dirty="0" smtClean="0">
                <a:solidFill>
                  <a:prstClr val="black"/>
                </a:solidFill>
              </a:rPr>
              <a:t>For particular values of W and b:</a:t>
            </a:r>
          </a:p>
          <a:p>
            <a:pPr lvl="1"/>
            <a:r>
              <a:rPr lang="en-US" sz="2400" dirty="0" smtClean="0">
                <a:solidFill>
                  <a:prstClr val="black"/>
                </a:solidFill>
              </a:rPr>
              <a:t>Red line is the set of points defined by</a:t>
            </a:r>
            <a:r>
              <a:rPr lang="en-US" sz="2000" dirty="0" smtClean="0">
                <a:solidFill>
                  <a:prstClr val="black"/>
                </a:solidFill>
              </a:rPr>
              <a:t>: </a:t>
            </a:r>
            <a:endParaRPr lang="en-US" sz="2000" dirty="0"/>
          </a:p>
        </p:txBody>
      </p:sp>
      <p:graphicFrame>
        <p:nvGraphicFramePr>
          <p:cNvPr id="9" name="Object 12"/>
          <p:cNvGraphicFramePr>
            <a:graphicFrameLocks noChangeAspect="1"/>
          </p:cNvGraphicFramePr>
          <p:nvPr>
            <p:extLst>
              <p:ext uri="{D42A27DB-BD31-4B8C-83A1-F6EECF244321}">
                <p14:modId xmlns:p14="http://schemas.microsoft.com/office/powerpoint/2010/main" val="3012453666"/>
              </p:ext>
            </p:extLst>
          </p:nvPr>
        </p:nvGraphicFramePr>
        <p:xfrm>
          <a:off x="3131840" y="1340768"/>
          <a:ext cx="3914775" cy="596900"/>
        </p:xfrm>
        <a:graphic>
          <a:graphicData uri="http://schemas.openxmlformats.org/presentationml/2006/ole">
            <mc:AlternateContent xmlns:mc="http://schemas.openxmlformats.org/markup-compatibility/2006">
              <mc:Choice xmlns:v="urn:schemas-microsoft-com:vml" Requires="v">
                <p:oleObj spid="_x0000_s29761" name="Ecuación" r:id="rId6" imgW="1409400" imgH="215640" progId="Equation.3">
                  <p:embed/>
                </p:oleObj>
              </mc:Choice>
              <mc:Fallback>
                <p:oleObj name="Ecuación" r:id="rId6" imgW="1409400" imgH="215640" progId="Equation.3">
                  <p:embed/>
                  <p:pic>
                    <p:nvPicPr>
                      <p:cNvPr id="0" name=""/>
                      <p:cNvPicPr>
                        <a:picLocks noChangeAspect="1" noChangeArrowheads="1"/>
                      </p:cNvPicPr>
                      <p:nvPr/>
                    </p:nvPicPr>
                    <p:blipFill>
                      <a:blip r:embed="rId7"/>
                      <a:srcRect/>
                      <a:stretch>
                        <a:fillRect/>
                      </a:stretch>
                    </p:blipFill>
                    <p:spPr bwMode="auto">
                      <a:xfrm>
                        <a:off x="3131840" y="1340768"/>
                        <a:ext cx="3914775" cy="596900"/>
                      </a:xfrm>
                      <a:prstGeom prst="rect">
                        <a:avLst/>
                      </a:prstGeom>
                      <a:noFill/>
                      <a:extLst/>
                    </p:spPr>
                  </p:pic>
                </p:oleObj>
              </mc:Fallback>
            </mc:AlternateContent>
          </a:graphicData>
        </a:graphic>
      </p:graphicFrame>
      <p:sp>
        <p:nvSpPr>
          <p:cNvPr id="6" name="Rectángulo 5"/>
          <p:cNvSpPr/>
          <p:nvPr/>
        </p:nvSpPr>
        <p:spPr>
          <a:xfrm>
            <a:off x="539552" y="1412776"/>
            <a:ext cx="1949829" cy="461665"/>
          </a:xfrm>
          <a:prstGeom prst="rect">
            <a:avLst/>
          </a:prstGeom>
        </p:spPr>
        <p:txBody>
          <a:bodyPr wrap="none">
            <a:spAutoFit/>
          </a:bodyPr>
          <a:lstStyle/>
          <a:p>
            <a:r>
              <a:rPr lang="en-US" sz="2400" dirty="0" smtClean="0">
                <a:solidFill>
                  <a:prstClr val="black"/>
                </a:solidFill>
              </a:rPr>
              <a:t>… arbitrary ….</a:t>
            </a:r>
            <a:endParaRPr lang="en-US" dirty="0"/>
          </a:p>
        </p:txBody>
      </p:sp>
    </p:spTree>
    <p:extLst>
      <p:ext uri="{BB962C8B-B14F-4D97-AF65-F5344CB8AC3E}">
        <p14:creationId xmlns:p14="http://schemas.microsoft.com/office/powerpoint/2010/main" val="25758296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23528" y="2996952"/>
            <a:ext cx="3989018" cy="2845558"/>
          </a:xfrm>
          <a:prstGeom prst="rect">
            <a:avLst/>
          </a:prstGeom>
        </p:spPr>
      </p:pic>
      <p:graphicFrame>
        <p:nvGraphicFramePr>
          <p:cNvPr id="9" name="Object 12"/>
          <p:cNvGraphicFramePr>
            <a:graphicFrameLocks noChangeAspect="1"/>
          </p:cNvGraphicFramePr>
          <p:nvPr>
            <p:extLst>
              <p:ext uri="{D42A27DB-BD31-4B8C-83A1-F6EECF244321}">
                <p14:modId xmlns:p14="http://schemas.microsoft.com/office/powerpoint/2010/main" val="3304440926"/>
              </p:ext>
            </p:extLst>
          </p:nvPr>
        </p:nvGraphicFramePr>
        <p:xfrm>
          <a:off x="3275856" y="548680"/>
          <a:ext cx="3914775" cy="596900"/>
        </p:xfrm>
        <a:graphic>
          <a:graphicData uri="http://schemas.openxmlformats.org/presentationml/2006/ole">
            <mc:AlternateContent xmlns:mc="http://schemas.openxmlformats.org/markup-compatibility/2006">
              <mc:Choice xmlns:v="urn:schemas-microsoft-com:vml" Requires="v">
                <p:oleObj spid="_x0000_s30784" name="Ecuación" r:id="rId4" imgW="1409400" imgH="215640" progId="Equation.3">
                  <p:embed/>
                </p:oleObj>
              </mc:Choice>
              <mc:Fallback>
                <p:oleObj name="Ecuación" r:id="rId4" imgW="1409400" imgH="215640" progId="Equation.3">
                  <p:embed/>
                  <p:pic>
                    <p:nvPicPr>
                      <p:cNvPr id="0" name=""/>
                      <p:cNvPicPr>
                        <a:picLocks noChangeAspect="1" noChangeArrowheads="1"/>
                      </p:cNvPicPr>
                      <p:nvPr/>
                    </p:nvPicPr>
                    <p:blipFill>
                      <a:blip r:embed="rId5"/>
                      <a:srcRect/>
                      <a:stretch>
                        <a:fillRect/>
                      </a:stretch>
                    </p:blipFill>
                    <p:spPr bwMode="auto">
                      <a:xfrm>
                        <a:off x="3275856" y="548680"/>
                        <a:ext cx="3914775" cy="596900"/>
                      </a:xfrm>
                      <a:prstGeom prst="rect">
                        <a:avLst/>
                      </a:prstGeom>
                      <a:noFill/>
                      <a:extLst/>
                    </p:spPr>
                  </p:pic>
                </p:oleObj>
              </mc:Fallback>
            </mc:AlternateContent>
          </a:graphicData>
        </a:graphic>
      </p:graphicFrame>
      <p:sp>
        <p:nvSpPr>
          <p:cNvPr id="6" name="Rectángulo 5"/>
          <p:cNvSpPr/>
          <p:nvPr/>
        </p:nvSpPr>
        <p:spPr>
          <a:xfrm>
            <a:off x="251520" y="620688"/>
            <a:ext cx="2907271" cy="461665"/>
          </a:xfrm>
          <a:prstGeom prst="rect">
            <a:avLst/>
          </a:prstGeom>
        </p:spPr>
        <p:txBody>
          <a:bodyPr wrap="none">
            <a:spAutoFit/>
          </a:bodyPr>
          <a:lstStyle/>
          <a:p>
            <a:r>
              <a:rPr lang="en-US" sz="2400" b="1" dirty="0" smtClean="0">
                <a:solidFill>
                  <a:srgbClr val="00B050"/>
                </a:solidFill>
              </a:rPr>
              <a:t>Green</a:t>
            </a:r>
            <a:r>
              <a:rPr lang="en-US" sz="2400" dirty="0" smtClean="0">
                <a:solidFill>
                  <a:prstClr val="black"/>
                </a:solidFill>
              </a:rPr>
              <a:t> points will give</a:t>
            </a:r>
            <a:r>
              <a:rPr lang="es-ES" sz="2400" dirty="0" smtClean="0">
                <a:solidFill>
                  <a:prstClr val="black"/>
                </a:solidFill>
              </a:rPr>
              <a:t>:</a:t>
            </a:r>
            <a:endParaRPr lang="en-US" dirty="0"/>
          </a:p>
        </p:txBody>
      </p:sp>
      <p:graphicFrame>
        <p:nvGraphicFramePr>
          <p:cNvPr id="7" name="Object 12"/>
          <p:cNvGraphicFramePr>
            <a:graphicFrameLocks noChangeAspect="1"/>
          </p:cNvGraphicFramePr>
          <p:nvPr>
            <p:extLst>
              <p:ext uri="{D42A27DB-BD31-4B8C-83A1-F6EECF244321}">
                <p14:modId xmlns:p14="http://schemas.microsoft.com/office/powerpoint/2010/main" val="4070150174"/>
              </p:ext>
            </p:extLst>
          </p:nvPr>
        </p:nvGraphicFramePr>
        <p:xfrm>
          <a:off x="3275856" y="1412776"/>
          <a:ext cx="3914775" cy="596900"/>
        </p:xfrm>
        <a:graphic>
          <a:graphicData uri="http://schemas.openxmlformats.org/presentationml/2006/ole">
            <mc:AlternateContent xmlns:mc="http://schemas.openxmlformats.org/markup-compatibility/2006">
              <mc:Choice xmlns:v="urn:schemas-microsoft-com:vml" Requires="v">
                <p:oleObj spid="_x0000_s30785" name="Ecuación" r:id="rId6" imgW="1409400" imgH="215640" progId="Equation.3">
                  <p:embed/>
                </p:oleObj>
              </mc:Choice>
              <mc:Fallback>
                <p:oleObj name="Ecuación" r:id="rId6" imgW="1409400" imgH="215640" progId="Equation.3">
                  <p:embed/>
                  <p:pic>
                    <p:nvPicPr>
                      <p:cNvPr id="0" name=""/>
                      <p:cNvPicPr>
                        <a:picLocks noChangeAspect="1" noChangeArrowheads="1"/>
                      </p:cNvPicPr>
                      <p:nvPr/>
                    </p:nvPicPr>
                    <p:blipFill>
                      <a:blip r:embed="rId7"/>
                      <a:srcRect/>
                      <a:stretch>
                        <a:fillRect/>
                      </a:stretch>
                    </p:blipFill>
                    <p:spPr bwMode="auto">
                      <a:xfrm>
                        <a:off x="3275856" y="1412776"/>
                        <a:ext cx="3914775" cy="596900"/>
                      </a:xfrm>
                      <a:prstGeom prst="rect">
                        <a:avLst/>
                      </a:prstGeom>
                      <a:noFill/>
                      <a:extLst/>
                    </p:spPr>
                  </p:pic>
                </p:oleObj>
              </mc:Fallback>
            </mc:AlternateContent>
          </a:graphicData>
        </a:graphic>
      </p:graphicFrame>
      <p:sp>
        <p:nvSpPr>
          <p:cNvPr id="10" name="Rectángulo 9"/>
          <p:cNvSpPr/>
          <p:nvPr/>
        </p:nvSpPr>
        <p:spPr>
          <a:xfrm>
            <a:off x="251520" y="1484784"/>
            <a:ext cx="2684133" cy="461665"/>
          </a:xfrm>
          <a:prstGeom prst="rect">
            <a:avLst/>
          </a:prstGeom>
        </p:spPr>
        <p:txBody>
          <a:bodyPr wrap="none">
            <a:spAutoFit/>
          </a:bodyPr>
          <a:lstStyle/>
          <a:p>
            <a:r>
              <a:rPr lang="en-US" sz="2400" b="1" dirty="0" smtClean="0">
                <a:solidFill>
                  <a:srgbClr val="0070C0"/>
                </a:solidFill>
              </a:rPr>
              <a:t>Blue</a:t>
            </a:r>
            <a:r>
              <a:rPr lang="en-US" sz="2400" dirty="0" smtClean="0">
                <a:solidFill>
                  <a:prstClr val="black"/>
                </a:solidFill>
              </a:rPr>
              <a:t> points will give</a:t>
            </a:r>
            <a:r>
              <a:rPr lang="es-ES" sz="2400" dirty="0" smtClean="0">
                <a:solidFill>
                  <a:prstClr val="black"/>
                </a:solidFill>
              </a:rPr>
              <a:t>:</a:t>
            </a:r>
            <a:endParaRPr lang="en-US" dirty="0"/>
          </a:p>
        </p:txBody>
      </p:sp>
      <p:pic>
        <p:nvPicPr>
          <p:cNvPr id="3" name="Imagen 2"/>
          <p:cNvPicPr>
            <a:picLocks noChangeAspect="1"/>
          </p:cNvPicPr>
          <p:nvPr/>
        </p:nvPicPr>
        <p:blipFill>
          <a:blip r:embed="rId8"/>
          <a:stretch>
            <a:fillRect/>
          </a:stretch>
        </p:blipFill>
        <p:spPr>
          <a:xfrm>
            <a:off x="4283968" y="2996952"/>
            <a:ext cx="4311267" cy="2913509"/>
          </a:xfrm>
          <a:prstGeom prst="rect">
            <a:avLst/>
          </a:prstGeom>
        </p:spPr>
      </p:pic>
    </p:spTree>
    <p:extLst>
      <p:ext uri="{BB962C8B-B14F-4D97-AF65-F5344CB8AC3E}">
        <p14:creationId xmlns:p14="http://schemas.microsoft.com/office/powerpoint/2010/main" val="2970599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a:t>
            </a:r>
            <a:r>
              <a:rPr lang="en-US" sz="3100" b="1" dirty="0"/>
              <a:t>Learning: Hype or Reality?</a:t>
            </a:r>
            <a:endParaRPr lang="en-US" sz="2700" dirty="0"/>
          </a:p>
        </p:txBody>
      </p:sp>
      <p:pic>
        <p:nvPicPr>
          <p:cNvPr id="3" name="Imagen 2"/>
          <p:cNvPicPr>
            <a:picLocks noChangeAspect="1"/>
          </p:cNvPicPr>
          <p:nvPr/>
        </p:nvPicPr>
        <p:blipFill>
          <a:blip r:embed="rId2"/>
          <a:stretch>
            <a:fillRect/>
          </a:stretch>
        </p:blipFill>
        <p:spPr>
          <a:xfrm>
            <a:off x="395536" y="1196752"/>
            <a:ext cx="6686550" cy="4495800"/>
          </a:xfrm>
          <a:prstGeom prst="rect">
            <a:avLst/>
          </a:prstGeom>
        </p:spPr>
      </p:pic>
      <p:sp>
        <p:nvSpPr>
          <p:cNvPr id="4" name="CuadroTexto 3"/>
          <p:cNvSpPr txBox="1"/>
          <p:nvPr/>
        </p:nvSpPr>
        <p:spPr>
          <a:xfrm>
            <a:off x="2411760" y="5877272"/>
            <a:ext cx="5707332" cy="523220"/>
          </a:xfrm>
          <a:prstGeom prst="rect">
            <a:avLst/>
          </a:prstGeom>
          <a:noFill/>
        </p:spPr>
        <p:txBody>
          <a:bodyPr wrap="none" rtlCol="0">
            <a:spAutoFit/>
          </a:bodyPr>
          <a:lstStyle/>
          <a:p>
            <a:r>
              <a:rPr lang="en-US" sz="2800" dirty="0" smtClean="0"/>
              <a:t>…going unsupervised! Deep Clustering</a:t>
            </a:r>
            <a:endParaRPr lang="en-US" sz="2800" dirty="0"/>
          </a:p>
        </p:txBody>
      </p:sp>
    </p:spTree>
    <p:extLst>
      <p:ext uri="{BB962C8B-B14F-4D97-AF65-F5344CB8AC3E}">
        <p14:creationId xmlns:p14="http://schemas.microsoft.com/office/powerpoint/2010/main" val="2392860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b="1" dirty="0" smtClean="0"/>
              <a:t>Next Slides are from</a:t>
            </a:r>
            <a:r>
              <a:rPr lang="en-US" altLang="zh-TW" dirty="0" smtClean="0"/>
              <a:t>:</a:t>
            </a:r>
            <a:br>
              <a:rPr lang="en-US" altLang="zh-TW" dirty="0" smtClean="0"/>
            </a:br>
            <a:r>
              <a:rPr lang="en-US" altLang="zh-TW" dirty="0" smtClean="0"/>
              <a:t>Deep Learning Tutorial</a:t>
            </a:r>
            <a:endParaRPr lang="zh-TW" altLang="en-US" dirty="0"/>
          </a:p>
        </p:txBody>
      </p:sp>
      <p:sp>
        <p:nvSpPr>
          <p:cNvPr id="3" name="副標題 2"/>
          <p:cNvSpPr>
            <a:spLocks noGrp="1"/>
          </p:cNvSpPr>
          <p:nvPr>
            <p:ph type="subTitle" idx="1"/>
          </p:nvPr>
        </p:nvSpPr>
        <p:spPr/>
        <p:txBody>
          <a:bodyPr>
            <a:normAutofit/>
          </a:bodyPr>
          <a:lstStyle/>
          <a:p>
            <a:r>
              <a:rPr lang="zh-TW" altLang="en-US" sz="3600" dirty="0" smtClean="0"/>
              <a:t>李宏</a:t>
            </a:r>
            <a:r>
              <a:rPr lang="zh-TW" altLang="en-US" sz="3600" dirty="0"/>
              <a:t>毅</a:t>
            </a:r>
            <a:endParaRPr lang="en-US" altLang="zh-TW" sz="3600" dirty="0" smtClean="0"/>
          </a:p>
          <a:p>
            <a:r>
              <a:rPr lang="en-US" altLang="zh-TW" sz="3600" dirty="0" smtClean="0"/>
              <a:t>Hung-yi Lee</a:t>
            </a:r>
            <a:endParaRPr lang="zh-TW" altLang="en-US" sz="3600" dirty="0"/>
          </a:p>
        </p:txBody>
      </p:sp>
    </p:spTree>
    <p:extLst>
      <p:ext uri="{BB962C8B-B14F-4D97-AF65-F5344CB8AC3E}">
        <p14:creationId xmlns:p14="http://schemas.microsoft.com/office/powerpoint/2010/main" val="23698400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1</m:t>
                            </m:r>
                          </m:sub>
                        </m:sSub>
                      </m:oMath>
                    </m:oMathPara>
                  </a14:m>
                  <a:endParaRPr lang="zh-TW" altLang="en-US" sz="24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4"/>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2</m:t>
                            </m:r>
                          </m:sub>
                        </m:sSub>
                      </m:oMath>
                    </m:oMathPara>
                  </a14:m>
                  <a:endParaRPr lang="zh-TW" altLang="en-US" sz="24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7" name="直線單箭頭接點 16"/>
          <p:cNvCxnSpPr/>
          <p:nvPr/>
        </p:nvCxnSpPr>
        <p:spPr>
          <a:xfrm flipV="1">
            <a:off x="1553145" y="4580623"/>
            <a:ext cx="224999" cy="7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5281272" y="150971"/>
            <a:ext cx="3582858" cy="1200329"/>
          </a:xfrm>
          <a:prstGeom prst="rect">
            <a:avLst/>
          </a:prstGeom>
          <a:noFill/>
        </p:spPr>
        <p:txBody>
          <a:bodyPr wrap="square" rtlCol="0">
            <a:spAutoFit/>
          </a:bodyPr>
          <a:lstStyle/>
          <a:p>
            <a:r>
              <a:rPr lang="en-US" altLang="zh-TW" sz="2400" dirty="0" smtClean="0">
                <a:solidFill>
                  <a:prstClr val="black"/>
                </a:solidFill>
              </a:rPr>
              <a:t>Assume there are only two parameters w</a:t>
            </a:r>
            <a:r>
              <a:rPr lang="en-US" altLang="zh-TW" sz="2400" baseline="-25000" dirty="0" smtClean="0">
                <a:solidFill>
                  <a:prstClr val="black"/>
                </a:solidFill>
              </a:rPr>
              <a:t>1</a:t>
            </a:r>
            <a:r>
              <a:rPr lang="en-US" altLang="zh-TW" sz="2400" dirty="0" smtClean="0">
                <a:solidFill>
                  <a:prstClr val="black"/>
                </a:solidFill>
              </a:rPr>
              <a:t> and w</a:t>
            </a:r>
            <a:r>
              <a:rPr lang="en-US" altLang="zh-TW" sz="2400" baseline="-25000" dirty="0" smtClean="0">
                <a:solidFill>
                  <a:prstClr val="black"/>
                </a:solidFill>
              </a:rPr>
              <a:t>2</a:t>
            </a:r>
            <a:r>
              <a:rPr lang="en-US" altLang="zh-TW" sz="2400" dirty="0" smtClean="0">
                <a:solidFill>
                  <a:prstClr val="black"/>
                </a:solidFill>
              </a:rPr>
              <a:t> in a network.</a:t>
            </a:r>
            <a:endParaRPr lang="zh-TW" altLang="en-US" sz="2400" dirty="0">
              <a:solidFill>
                <a:prstClr val="black"/>
              </a:solidFill>
            </a:endParaRPr>
          </a:p>
        </p:txBody>
      </p:sp>
      <p:sp>
        <p:nvSpPr>
          <p:cNvPr id="21" name="文字方塊 20"/>
          <p:cNvSpPr txBox="1"/>
          <p:nvPr/>
        </p:nvSpPr>
        <p:spPr>
          <a:xfrm>
            <a:off x="1329120" y="2064816"/>
            <a:ext cx="467868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prstClr val="white"/>
                </a:solidFill>
              </a:rPr>
              <a:t>C</a:t>
            </a:r>
            <a:r>
              <a:rPr lang="en-US" altLang="zh-TW" sz="2400" dirty="0" smtClean="0">
                <a:solidFill>
                  <a:prstClr val="white"/>
                </a:solidFill>
              </a:rPr>
              <a:t>olors represent the value of </a:t>
            </a:r>
            <a:r>
              <a:rPr lang="en-US" altLang="zh-TW" sz="2400" dirty="0">
                <a:solidFill>
                  <a:prstClr val="white"/>
                </a:solidFill>
              </a:rPr>
              <a:t>C</a:t>
            </a:r>
            <a:r>
              <a:rPr lang="en-US" altLang="zh-TW" sz="2400" dirty="0" smtClean="0">
                <a:solidFill>
                  <a:prstClr val="white"/>
                </a:solidFill>
              </a:rPr>
              <a:t>(</a:t>
            </a:r>
            <a:r>
              <a:rPr lang="zh-TW" altLang="en-US" sz="2400" dirty="0" smtClean="0">
                <a:solidFill>
                  <a:prstClr val="white"/>
                </a:solidFill>
              </a:rPr>
              <a:t>𝜃</a:t>
            </a:r>
            <a:r>
              <a:rPr lang="es-ES" altLang="zh-TW" sz="2400" dirty="0" smtClean="0">
                <a:solidFill>
                  <a:prstClr val="white"/>
                </a:solidFill>
              </a:rPr>
              <a:t>)</a:t>
            </a:r>
            <a:endParaRPr lang="zh-TW" altLang="en-US" sz="2400" dirty="0">
              <a:solidFill>
                <a:prstClr val="white"/>
              </a:solidFill>
            </a:endParaRPr>
          </a:p>
        </p:txBody>
      </p:sp>
      <mc:AlternateContent xmlns:mc="http://schemas.openxmlformats.org/markup-compatibility/2006" xmlns:a14="http://schemas.microsoft.com/office/drawing/2010/main">
        <mc:Choice Requires="a14">
          <p:sp>
            <p:nvSpPr>
              <p:cNvPr id="22" name="文字方塊 21"/>
              <p:cNvSpPr txBox="1"/>
              <p:nvPr/>
            </p:nvSpPr>
            <p:spPr>
              <a:xfrm>
                <a:off x="6562231" y="1948459"/>
                <a:ext cx="2463590" cy="830997"/>
              </a:xfrm>
              <a:prstGeom prst="rect">
                <a:avLst/>
              </a:prstGeom>
              <a:noFill/>
            </p:spPr>
            <p:txBody>
              <a:bodyPr wrap="square" rtlCol="0">
                <a:spAutoFit/>
              </a:bodyPr>
              <a:lstStyle/>
              <a:p>
                <a:r>
                  <a:rPr lang="en-US" altLang="zh-TW" sz="2400" dirty="0" smtClean="0">
                    <a:solidFill>
                      <a:prstClr val="black"/>
                    </a:solidFill>
                  </a:rPr>
                  <a:t>Randomly pick a starting point </a:t>
                </a:r>
                <a14:m>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zh-TW" altLang="en-US" sz="2400" i="1" smtClean="0">
                            <a:solidFill>
                              <a:prstClr val="black"/>
                            </a:solidFill>
                            <a:latin typeface="Cambria Math" panose="02040503050406030204" pitchFamily="18" charset="0"/>
                          </a:rPr>
                          <m:t>𝜃</m:t>
                        </m:r>
                      </m:e>
                      <m:sup>
                        <m:r>
                          <a:rPr lang="en-US" altLang="zh-TW" sz="2400" i="1" smtClean="0">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7"/>
                <a:stretch>
                  <a:fillRect l="-3704"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solidFill>
                      <a:prstClr val="black"/>
                    </a:solidFill>
                  </a:rPr>
                  <a:t>Compute the negative gradient at </a:t>
                </a:r>
                <a14:m>
                  <m:oMath xmlns:m="http://schemas.openxmlformats.org/officeDocument/2006/math">
                    <m:sSup>
                      <m:sSupPr>
                        <m:ctrlPr>
                          <a:rPr lang="en-US" altLang="zh-TW" sz="2400" i="1">
                            <a:solidFill>
                              <a:prstClr val="black"/>
                            </a:solidFill>
                            <a:latin typeface="Cambria Math" panose="02040503050406030204" pitchFamily="18" charset="0"/>
                          </a:rPr>
                        </m:ctrlPr>
                      </m:sSupPr>
                      <m:e>
                        <m:r>
                          <a:rPr lang="zh-TW" altLang="en-US" sz="2400" i="1">
                            <a:solidFill>
                              <a:prstClr val="black"/>
                            </a:solidFill>
                            <a:latin typeface="Cambria Math" panose="02040503050406030204" pitchFamily="18" charset="0"/>
                          </a:rPr>
                          <m:t>𝜃</m:t>
                        </m:r>
                      </m:e>
                      <m:sup>
                        <m:r>
                          <a:rPr lang="en-US" altLang="zh-TW" sz="2400" i="1">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843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m:t>
                      </m:r>
                      <m:r>
                        <a:rPr lang="es-ES" altLang="zh-TW" sz="2800" b="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84317" cy="43088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0</m:t>
                          </m:r>
                        </m:sup>
                      </m:sSup>
                    </m:oMath>
                  </m:oMathPara>
                </a14:m>
                <a:endParaRPr lang="zh-TW" altLang="en-US" sz="2400" dirty="0">
                  <a:solidFill>
                    <a:prstClr val="white"/>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1968061" y="4503750"/>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a:solidFill>
                                    <a:prstClr val="white"/>
                                  </a:solidFill>
                                  <a:latin typeface="Cambria Math" panose="02040503050406030204" pitchFamily="18" charset="0"/>
                                </a:rPr>
                                <m:t>0</m:t>
                              </m:r>
                            </m:sup>
                          </m:sSup>
                        </m:e>
                      </m:d>
                    </m:oMath>
                  </m:oMathPara>
                </a14:m>
                <a:endParaRPr lang="zh-TW" altLang="en-US" sz="2400" dirty="0">
                  <a:solidFill>
                    <a:prstClr val="white"/>
                  </a:solidFill>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1968061" y="4503750"/>
                <a:ext cx="1265026" cy="369332"/>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a:solidFill>
                      <a:prstClr val="black"/>
                    </a:solidFill>
                  </a:rPr>
                  <a:t>Times the learning rate </a:t>
                </a:r>
                <a14:m>
                  <m:oMath xmlns:m="http://schemas.openxmlformats.org/officeDocument/2006/math">
                    <m:r>
                      <a:rPr lang="zh-TW" altLang="en-US" sz="2400" i="1">
                        <a:solidFill>
                          <a:prstClr val="black"/>
                        </a:solidFill>
                        <a:latin typeface="Cambria Math" panose="02040503050406030204" pitchFamily="18" charset="0"/>
                      </a:rPr>
                      <m:t>𝜂</m:t>
                    </m:r>
                  </m:oMath>
                </a14:m>
                <a:endParaRPr lang="zh-TW" altLang="en-US" sz="2400" dirty="0">
                  <a:solidFill>
                    <a:prstClr val="black"/>
                  </a:solidFill>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𝜂𝛻</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4" name="文字方塊 23"/>
              <p:cNvSpPr txBox="1"/>
              <p:nvPr/>
            </p:nvSpPr>
            <p:spPr>
              <a:xfrm>
                <a:off x="2436385" y="5052101"/>
                <a:ext cx="3980705" cy="958852"/>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a:rPr lang="en-US" altLang="zh-TW" sz="2800" i="1" smtClean="0">
                          <a:solidFill>
                            <a:prstClr val="black"/>
                          </a:solidFill>
                          <a:latin typeface="Cambria Math" panose="02040503050406030204" pitchFamily="18" charset="0"/>
                        </a:rPr>
                        <m:t>=</m:t>
                      </m:r>
                      <m:d>
                        <m:dPr>
                          <m:begChr m:val="["/>
                          <m:endChr m:val="]"/>
                          <m:ctrlPr>
                            <a:rPr lang="en-US" altLang="zh-TW" sz="2800" i="1" smtClean="0">
                              <a:solidFill>
                                <a:prstClr val="black"/>
                              </a:solidFill>
                              <a:latin typeface="Cambria Math" panose="02040503050406030204" pitchFamily="18" charset="0"/>
                            </a:rPr>
                          </m:ctrlPr>
                        </m:dPr>
                        <m:e>
                          <m:m>
                            <m:mPr>
                              <m:mcs>
                                <m:mc>
                                  <m:mcPr>
                                    <m:count m:val="1"/>
                                    <m:mcJc m:val="center"/>
                                  </m:mcPr>
                                </m:mc>
                              </m:mcs>
                              <m:ctrlPr>
                                <a:rPr lang="en-US" altLang="zh-TW" sz="2800" i="1" smtClean="0">
                                  <a:solidFill>
                                    <a:prstClr val="black"/>
                                  </a:solidFill>
                                  <a:latin typeface="Cambria Math" panose="02040503050406030204" pitchFamily="18" charset="0"/>
                                </a:rPr>
                              </m:ctrlPr>
                            </m:mPr>
                            <m:mr>
                              <m:e>
                                <m:r>
                                  <m:rPr>
                                    <m:brk m:alnAt="7"/>
                                  </m:rPr>
                                  <a:rPr lang="zh-TW" altLang="en-US" sz="2800" i="1" smtClean="0">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m:rPr>
                                    <m:brk m:alnAt="7"/>
                                  </m:rPr>
                                  <a:rPr lang="en-US" altLang="zh-TW" sz="2800" i="1" smtClean="0">
                                    <a:solidFill>
                                      <a:prstClr val="black"/>
                                    </a:solidFill>
                                    <a:latin typeface="Cambria Math" panose="02040503050406030204" pitchFamily="18" charset="0"/>
                                  </a:rPr>
                                  <m:t>/</m:t>
                                </m:r>
                                <m:r>
                                  <a:rPr lang="zh-TW" altLang="en-US" sz="2800" i="1">
                                    <a:solidFill>
                                      <a:prstClr val="black"/>
                                    </a:solidFill>
                                    <a:latin typeface="Cambria Math" panose="02040503050406030204" pitchFamily="18" charset="0"/>
                                  </a:rPr>
                                  <m:t>𝜕</m:t>
                                </m:r>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e>
                            </m:mr>
                            <m:mr>
                              <m:e>
                                <m:r>
                                  <m:rPr>
                                    <m:brk m:alnAt="7"/>
                                  </m:rPr>
                                  <a:rPr lang="zh-TW" altLang="en-US" sz="2800" i="1">
                                    <a:solidFill>
                                      <a:prstClr val="black"/>
                                    </a:solidFill>
                                    <a:latin typeface="Cambria Math" panose="02040503050406030204" pitchFamily="18" charset="0"/>
                                  </a:rPr>
                                  <m:t>𝜕</m:t>
                                </m:r>
                                <m:r>
                                  <a:rPr lang="en-US" altLang="zh-TW" sz="2800" i="1">
                                    <a:solidFill>
                                      <a:prstClr val="black"/>
                                    </a:solidFill>
                                    <a:latin typeface="Cambria Math" panose="02040503050406030204" pitchFamily="18" charset="0"/>
                                  </a:rPr>
                                  <m:t>𝐶</m:t>
                                </m:r>
                                <m:d>
                                  <m:dPr>
                                    <m:ctrlPr>
                                      <a:rPr lang="en-US" altLang="zh-TW" sz="2800" i="1">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r>
                                  <m:rPr>
                                    <m:brk m:alnAt="7"/>
                                  </m:rPr>
                                  <a:rPr lang="en-US" altLang="zh-TW" sz="2800" i="1">
                                    <a:solidFill>
                                      <a:prstClr val="black"/>
                                    </a:solidFill>
                                    <a:latin typeface="Cambria Math" panose="02040503050406030204" pitchFamily="18" charset="0"/>
                                  </a:rPr>
                                  <m:t>/</m:t>
                                </m:r>
                                <m:r>
                                  <a:rPr lang="zh-TW" altLang="en-US"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e>
                            </m:mr>
                          </m:m>
                        </m:e>
                      </m:d>
                    </m:oMath>
                  </m:oMathPara>
                </a14:m>
                <a:endParaRPr lang="zh-TW" altLang="en-US" sz="2800" dirty="0">
                  <a:solidFill>
                    <a:prstClr val="black"/>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2436385" y="5052101"/>
                <a:ext cx="3980705" cy="958852"/>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46276" y="4127807"/>
                <a:ext cx="1435971"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a:solidFill>
                                    <a:prstClr val="white"/>
                                  </a:solidFill>
                                  <a:latin typeface="Cambria Math" panose="02040503050406030204" pitchFamily="18" charset="0"/>
                                </a:rPr>
                                <m:t>0</m:t>
                              </m:r>
                            </m:sup>
                          </m:sSup>
                        </m:e>
                      </m:d>
                    </m:oMath>
                  </m:oMathPara>
                </a14:m>
                <a:endParaRPr lang="zh-TW" altLang="en-US" sz="2400" dirty="0">
                  <a:solidFill>
                    <a:prstClr val="white"/>
                  </a:solidFill>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246276" y="4127807"/>
                <a:ext cx="1435971" cy="369332"/>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4" name="直線單箭頭接點 3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6681378" y="1259802"/>
                <a:ext cx="2004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prstClr val="black"/>
                          </a:solidFill>
                          <a:latin typeface="Cambria Math" panose="02040503050406030204" pitchFamily="18" charset="0"/>
                        </a:rPr>
                        <m:t>𝜃</m:t>
                      </m:r>
                      <m:r>
                        <a:rPr lang="en-US" altLang="zh-TW" sz="2800" i="1" smtClean="0">
                          <a:solidFill>
                            <a:prstClr val="black"/>
                          </a:solidFill>
                          <a:latin typeface="Cambria Math" panose="02040503050406030204" pitchFamily="18" charset="0"/>
                        </a:rPr>
                        <m:t>=</m:t>
                      </m:r>
                      <m:d>
                        <m:dPr>
                          <m:begChr m:val="{"/>
                          <m:endChr m:val="}"/>
                          <m:ctrlPr>
                            <a:rPr lang="en-US" altLang="zh-TW" sz="2800" i="1" smtClean="0">
                              <a:solidFill>
                                <a:prstClr val="black"/>
                              </a:solidFill>
                              <a:latin typeface="Cambria Math" panose="02040503050406030204" pitchFamily="18" charset="0"/>
                            </a:rPr>
                          </m:ctrlPr>
                        </m:dPr>
                        <m:e>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r>
                            <a:rPr lang="en-US" altLang="zh-TW" sz="2800" i="1" smtClean="0">
                              <a:solidFill>
                                <a:prstClr val="black"/>
                              </a:solidFill>
                              <a:latin typeface="Cambria Math" panose="02040503050406030204" pitchFamily="18" charset="0"/>
                            </a:rPr>
                            <m:t>,</m:t>
                          </m:r>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e>
                      </m:d>
                    </m:oMath>
                  </m:oMathPara>
                </a14:m>
                <a:endParaRPr lang="zh-TW" altLang="en-US" sz="2800" dirty="0">
                  <a:solidFill>
                    <a:prstClr val="black"/>
                  </a:solidFill>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6681378" y="1259802"/>
                <a:ext cx="2004267" cy="430887"/>
              </a:xfrm>
              <a:prstGeom prst="rect">
                <a:avLst/>
              </a:prstGeom>
              <a:blipFill rotWithShape="0">
                <a:blip r:embed="rId16"/>
                <a:stretch>
                  <a:fillRect/>
                </a:stretch>
              </a:blipFill>
            </p:spPr>
            <p:txBody>
              <a:bodyPr/>
              <a:lstStyle/>
              <a:p>
                <a:r>
                  <a:rPr lang="zh-TW" altLang="en-US">
                    <a:noFill/>
                  </a:rPr>
                  <a:t> </a:t>
                </a:r>
              </a:p>
            </p:txBody>
          </p:sp>
        </mc:Fallback>
      </mc:AlternateContent>
      <p:sp>
        <p:nvSpPr>
          <p:cNvPr id="3" name="文字方塊 2"/>
          <p:cNvSpPr txBox="1"/>
          <p:nvPr/>
        </p:nvSpPr>
        <p:spPr>
          <a:xfrm>
            <a:off x="1859304" y="1372739"/>
            <a:ext cx="3313211" cy="523220"/>
          </a:xfrm>
          <a:prstGeom prst="rect">
            <a:avLst/>
          </a:prstGeom>
          <a:noFill/>
        </p:spPr>
        <p:txBody>
          <a:bodyPr wrap="square" rtlCol="0">
            <a:spAutoFit/>
          </a:bodyPr>
          <a:lstStyle/>
          <a:p>
            <a:pPr algn="ctr"/>
            <a:r>
              <a:rPr lang="en-US" altLang="zh-TW" sz="2800" dirty="0" smtClean="0">
                <a:solidFill>
                  <a:prstClr val="black"/>
                </a:solidFill>
              </a:rPr>
              <a:t>Error Surface</a:t>
            </a:r>
            <a:endParaRPr lang="zh-TW" altLang="en-US" sz="2800" dirty="0">
              <a:solidFill>
                <a:prstClr val="black"/>
              </a:solidFill>
            </a:endParaRPr>
          </a:p>
        </p:txBody>
      </p:sp>
      <p:sp>
        <p:nvSpPr>
          <p:cNvPr id="37" name="橢圓 36"/>
          <p:cNvSpPr/>
          <p:nvPr/>
        </p:nvSpPr>
        <p:spPr>
          <a:xfrm>
            <a:off x="3527815" y="376499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38" name="文字方塊 37"/>
              <p:cNvSpPr txBox="1"/>
              <p:nvPr/>
            </p:nvSpPr>
            <p:spPr>
              <a:xfrm>
                <a:off x="3776908" y="3666142"/>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m:t>
                          </m:r>
                        </m:sup>
                      </m:sSup>
                    </m:oMath>
                  </m:oMathPara>
                </a14:m>
                <a:endParaRPr lang="zh-TW" altLang="en-US" sz="2400" dirty="0">
                  <a:solidFill>
                    <a:prstClr val="white"/>
                  </a:solidFill>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3776908" y="3666142"/>
                <a:ext cx="458899"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28" name="Rectángulo 27"/>
          <p:cNvSpPr/>
          <p:nvPr/>
        </p:nvSpPr>
        <p:spPr>
          <a:xfrm>
            <a:off x="611560" y="0"/>
            <a:ext cx="2798330" cy="584775"/>
          </a:xfrm>
          <a:prstGeom prst="rect">
            <a:avLst/>
          </a:prstGeom>
        </p:spPr>
        <p:txBody>
          <a:bodyPr wrap="none">
            <a:spAutoFit/>
          </a:bodyPr>
          <a:lstStyle/>
          <a:p>
            <a:pPr lvl="0"/>
            <a:r>
              <a:rPr lang="en-US" sz="2400" b="1" dirty="0" smtClean="0">
                <a:solidFill>
                  <a:prstClr val="black"/>
                </a:solidFill>
              </a:rPr>
              <a:t> </a:t>
            </a:r>
            <a:r>
              <a:rPr lang="en-US" sz="3200" b="1" dirty="0" smtClean="0">
                <a:solidFill>
                  <a:srgbClr val="FF0000"/>
                </a:solidFill>
              </a:rPr>
              <a:t>OPTIMIZATION</a:t>
            </a:r>
            <a:endParaRPr lang="en-US" sz="3200" b="1" dirty="0">
              <a:solidFill>
                <a:srgbClr val="FF0000"/>
              </a:solidFill>
            </a:endParaRPr>
          </a:p>
        </p:txBody>
      </p:sp>
    </p:spTree>
    <p:extLst>
      <p:ext uri="{BB962C8B-B14F-4D97-AF65-F5344CB8AC3E}">
        <p14:creationId xmlns:p14="http://schemas.microsoft.com/office/powerpoint/2010/main" val="302371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animBg="1"/>
      <p:bldP spid="22" grpId="0"/>
      <p:bldP spid="23" grpId="0"/>
      <p:bldP spid="25" grpId="0"/>
      <p:bldP spid="26" grpId="0" animBg="1"/>
      <p:bldP spid="27" grpId="0" animBg="1"/>
      <p:bldP spid="27" grpId="1" animBg="1"/>
      <p:bldP spid="30" grpId="0"/>
      <p:bldP spid="31" grpId="0"/>
      <p:bldP spid="32" grpId="0" animBg="1"/>
      <p:bldP spid="33" grpId="0" animBg="1"/>
      <p:bldP spid="24" grpId="0" animBg="1"/>
      <p:bldP spid="29" grpId="0" animBg="1"/>
      <p:bldP spid="35" grpId="0"/>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2696"/>
            <a:ext cx="8208912" cy="465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282" y="6080810"/>
            <a:ext cx="3816424" cy="485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2267744" y="6151132"/>
            <a:ext cx="848502" cy="338554"/>
          </a:xfrm>
          <a:prstGeom prst="rect">
            <a:avLst/>
          </a:prstGeom>
        </p:spPr>
        <p:txBody>
          <a:bodyPr wrap="none">
            <a:spAutoFit/>
          </a:bodyPr>
          <a:lstStyle/>
          <a:p>
            <a:r>
              <a:rPr lang="en-US" sz="1600" dirty="0" smtClean="0"/>
              <a:t>Source: </a:t>
            </a:r>
            <a:endParaRPr lang="en-US" sz="1600" dirty="0"/>
          </a:p>
        </p:txBody>
      </p:sp>
    </p:spTree>
    <p:extLst>
      <p:ext uri="{BB962C8B-B14F-4D97-AF65-F5344CB8AC3E}">
        <p14:creationId xmlns:p14="http://schemas.microsoft.com/office/powerpoint/2010/main" val="10877064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1</m:t>
                            </m:r>
                          </m:sub>
                        </m:sSub>
                      </m:oMath>
                    </m:oMathPara>
                  </a14:m>
                  <a:endParaRPr lang="zh-TW" altLang="en-US" sz="24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3"/>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prstClr val="black"/>
                                </a:solidFill>
                                <a:latin typeface="Cambria Math" panose="02040503050406030204" pitchFamily="18" charset="0"/>
                              </a:rPr>
                            </m:ctrlPr>
                          </m:sSubPr>
                          <m:e>
                            <m:r>
                              <a:rPr lang="en-US" altLang="zh-TW" sz="2400" i="1" smtClean="0">
                                <a:solidFill>
                                  <a:prstClr val="black"/>
                                </a:solidFill>
                                <a:latin typeface="Cambria Math" panose="02040503050406030204" pitchFamily="18" charset="0"/>
                              </a:rPr>
                              <m:t>𝑤</m:t>
                            </m:r>
                          </m:e>
                          <m:sub>
                            <m:r>
                              <a:rPr lang="en-US" altLang="zh-TW" sz="2400" i="1" smtClean="0">
                                <a:solidFill>
                                  <a:prstClr val="black"/>
                                </a:solidFill>
                                <a:latin typeface="Cambria Math" panose="02040503050406030204" pitchFamily="18" charset="0"/>
                              </a:rPr>
                              <m:t>2</m:t>
                            </m:r>
                          </m:sub>
                        </m:sSub>
                      </m:oMath>
                    </m:oMathPara>
                  </a14:m>
                  <a:endParaRPr lang="zh-TW" altLang="en-US" sz="24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solidFill>
                      <a:prstClr val="black"/>
                    </a:solidFill>
                  </a:rPr>
                  <a:t>Compute the negative gradient at </a:t>
                </a:r>
                <a14:m>
                  <m:oMath xmlns:m="http://schemas.openxmlformats.org/officeDocument/2006/math">
                    <m:sSup>
                      <m:sSupPr>
                        <m:ctrlPr>
                          <a:rPr lang="en-US" altLang="zh-TW" sz="2400" i="1">
                            <a:solidFill>
                              <a:prstClr val="black"/>
                            </a:solidFill>
                            <a:latin typeface="Cambria Math" panose="02040503050406030204" pitchFamily="18" charset="0"/>
                          </a:rPr>
                        </m:ctrlPr>
                      </m:sSupPr>
                      <m:e>
                        <m:r>
                          <a:rPr lang="zh-TW" altLang="en-US" sz="2400" i="1">
                            <a:solidFill>
                              <a:prstClr val="black"/>
                            </a:solidFill>
                            <a:latin typeface="Cambria Math" panose="02040503050406030204" pitchFamily="18" charset="0"/>
                          </a:rPr>
                          <m:t>𝜃</m:t>
                        </m:r>
                      </m:e>
                      <m:sup>
                        <m:r>
                          <a:rPr lang="en-US" altLang="zh-TW" sz="2400" i="1">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779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77905" cy="430887"/>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0</m:t>
                          </m:r>
                        </m:sup>
                      </m:sSup>
                    </m:oMath>
                  </m:oMathPara>
                </a14:m>
                <a:endParaRPr lang="zh-TW" altLang="en-US" sz="2400" dirty="0">
                  <a:solidFill>
                    <a:prstClr val="white"/>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smtClean="0">
                    <a:solidFill>
                      <a:prstClr val="black"/>
                    </a:solidFill>
                  </a:rPr>
                  <a:t>Times the learning rate </a:t>
                </a:r>
                <a14:m>
                  <m:oMath xmlns:m="http://schemas.openxmlformats.org/officeDocument/2006/math">
                    <m:r>
                      <a:rPr lang="zh-TW" altLang="en-US" sz="2400" i="1">
                        <a:solidFill>
                          <a:prstClr val="black"/>
                        </a:solidFill>
                        <a:latin typeface="Cambria Math" panose="02040503050406030204" pitchFamily="18" charset="0"/>
                      </a:rPr>
                      <m:t>𝜂</m:t>
                    </m:r>
                  </m:oMath>
                </a14:m>
                <a:endParaRPr lang="zh-TW" altLang="en-US" sz="2400" dirty="0">
                  <a:solidFill>
                    <a:prstClr val="black"/>
                  </a:solidFill>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m:t>
                      </m:r>
                      <m:r>
                        <a:rPr lang="zh-TW" altLang="en-US" sz="2800" i="1" smtClean="0">
                          <a:solidFill>
                            <a:prstClr val="black"/>
                          </a:solidFill>
                          <a:latin typeface="Cambria Math" panose="02040503050406030204" pitchFamily="18" charset="0"/>
                        </a:rPr>
                        <m:t>𝜂𝛻</m:t>
                      </m:r>
                      <m:r>
                        <a:rPr lang="en-US" altLang="zh-TW" sz="2800" i="1" smtClean="0">
                          <a:solidFill>
                            <a:prstClr val="black"/>
                          </a:solidFill>
                          <a:latin typeface="Cambria Math" panose="02040503050406030204" pitchFamily="18" charset="0"/>
                        </a:rPr>
                        <m:t>𝐶</m:t>
                      </m:r>
                      <m:d>
                        <m:dPr>
                          <m:ctrlPr>
                            <a:rPr lang="en-US" altLang="zh-TW" sz="2800" i="1" smtClean="0">
                              <a:solidFill>
                                <a:prstClr val="black"/>
                              </a:solidFill>
                              <a:latin typeface="Cambria Math" panose="02040503050406030204" pitchFamily="18" charset="0"/>
                            </a:rPr>
                          </m:ctrlPr>
                        </m:dPr>
                        <m:e>
                          <m:sSup>
                            <m:sSupPr>
                              <m:ctrlPr>
                                <a:rPr lang="en-US" altLang="zh-TW" sz="2800" i="1">
                                  <a:solidFill>
                                    <a:prstClr val="black"/>
                                  </a:solidFill>
                                  <a:latin typeface="Cambria Math" panose="02040503050406030204" pitchFamily="18" charset="0"/>
                                </a:rPr>
                              </m:ctrlPr>
                            </m:sSupPr>
                            <m:e>
                              <m:r>
                                <a:rPr lang="zh-TW" altLang="en-US" sz="2800" i="1">
                                  <a:solidFill>
                                    <a:prstClr val="black"/>
                                  </a:solidFill>
                                  <a:latin typeface="Cambria Math" panose="02040503050406030204" pitchFamily="18" charset="0"/>
                                </a:rPr>
                                <m:t>𝜃</m:t>
                              </m:r>
                            </m:e>
                            <m:sup>
                              <m:r>
                                <a:rPr lang="en-US" altLang="zh-TW" sz="2800" i="1">
                                  <a:solidFill>
                                    <a:prstClr val="black"/>
                                  </a:solidFill>
                                  <a:latin typeface="Cambria Math" panose="02040503050406030204" pitchFamily="18" charset="0"/>
                                </a:rPr>
                                <m:t>0</m:t>
                              </m:r>
                            </m:sup>
                          </m:sSup>
                        </m:e>
                      </m:d>
                    </m:oMath>
                  </m:oMathPara>
                </a14:m>
                <a:endParaRPr lang="zh-TW" altLang="en-US" sz="2800" dirty="0">
                  <a:solidFill>
                    <a:prstClr val="black"/>
                  </a:solidFill>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4" name="直線單箭頭接點 2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1809148" y="415427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34" name="文字方塊 33"/>
              <p:cNvSpPr txBox="1"/>
              <p:nvPr/>
            </p:nvSpPr>
            <p:spPr>
              <a:xfrm>
                <a:off x="2069654" y="415369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oMath>
                  </m:oMathPara>
                </a14:m>
                <a:endParaRPr lang="zh-TW" altLang="en-US" sz="2400" dirty="0">
                  <a:solidFill>
                    <a:prstClr val="white"/>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2069654" y="4153694"/>
                <a:ext cx="458899" cy="461665"/>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5" name="直線單箭頭接點 34"/>
          <p:cNvCxnSpPr/>
          <p:nvPr/>
        </p:nvCxnSpPr>
        <p:spPr>
          <a:xfrm flipV="1">
            <a:off x="1968061" y="3942136"/>
            <a:ext cx="267554" cy="238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2349553" y="3895971"/>
                <a:ext cx="1258421"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e>
                      </m:d>
                    </m:oMath>
                  </m:oMathPara>
                </a14:m>
                <a:endParaRPr lang="zh-TW" altLang="en-US" sz="2400" dirty="0">
                  <a:solidFill>
                    <a:prstClr val="white"/>
                  </a:solidFill>
                </a:endParaRPr>
              </a:p>
            </p:txBody>
          </p:sp>
        </mc:Choice>
        <mc:Fallback xmlns="">
          <p:sp>
            <p:nvSpPr>
              <p:cNvPr id="36" name="文字方塊 35"/>
              <p:cNvSpPr txBox="1">
                <a:spLocks noRot="1" noChangeAspect="1" noMove="1" noResize="1" noEditPoints="1" noAdjustHandles="1" noChangeArrowheads="1" noChangeShapeType="1" noTextEdit="1"/>
              </p:cNvSpPr>
              <p:nvPr/>
            </p:nvSpPr>
            <p:spPr>
              <a:xfrm>
                <a:off x="2349553" y="3895971"/>
                <a:ext cx="1258421" cy="369332"/>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665867" y="3478955"/>
                <a:ext cx="1429366"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1</m:t>
                              </m:r>
                            </m:sup>
                          </m:sSup>
                        </m:e>
                      </m:d>
                    </m:oMath>
                  </m:oMathPara>
                </a14:m>
                <a:endParaRPr lang="zh-TW" altLang="en-US" sz="2400" dirty="0">
                  <a:solidFill>
                    <a:prstClr val="white"/>
                  </a:solidFill>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665867" y="3478955"/>
                <a:ext cx="1429366" cy="369332"/>
              </a:xfrm>
              <a:prstGeom prst="rect">
                <a:avLst/>
              </a:prstGeom>
              <a:blipFill rotWithShape="0">
                <a:blip r:embed="rId17"/>
                <a:stretch>
                  <a:fillRect/>
                </a:stretch>
              </a:blipFill>
            </p:spPr>
            <p:txBody>
              <a:bodyPr/>
              <a:lstStyle/>
              <a:p>
                <a:r>
                  <a:rPr lang="zh-TW" altLang="en-US">
                    <a:noFill/>
                  </a:rPr>
                  <a:t> </a:t>
                </a:r>
              </a:p>
            </p:txBody>
          </p:sp>
        </mc:Fallback>
      </mc:AlternateContent>
      <p:cxnSp>
        <p:nvCxnSpPr>
          <p:cNvPr id="38" name="直線單箭頭接點 37"/>
          <p:cNvCxnSpPr/>
          <p:nvPr/>
        </p:nvCxnSpPr>
        <p:spPr>
          <a:xfrm flipV="1">
            <a:off x="1928821" y="3893346"/>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2304108" y="371029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40" name="文字方塊 39"/>
              <p:cNvSpPr txBox="1"/>
              <p:nvPr/>
            </p:nvSpPr>
            <p:spPr>
              <a:xfrm>
                <a:off x="2721746" y="3818353"/>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e>
                      </m:d>
                    </m:oMath>
                  </m:oMathPara>
                </a14:m>
                <a:endParaRPr lang="zh-TW" altLang="en-US" sz="2400" dirty="0">
                  <a:solidFill>
                    <a:prstClr val="white"/>
                  </a:solidFill>
                </a:endParaRPr>
              </a:p>
            </p:txBody>
          </p:sp>
        </mc:Choice>
        <mc:Fallback xmlns="">
          <p:sp>
            <p:nvSpPr>
              <p:cNvPr id="40" name="文字方塊 39"/>
              <p:cNvSpPr txBox="1">
                <a:spLocks noRot="1" noChangeAspect="1" noMove="1" noResize="1" noEditPoints="1" noAdjustHandles="1" noChangeArrowheads="1" noChangeShapeType="1" noTextEdit="1"/>
              </p:cNvSpPr>
              <p:nvPr/>
            </p:nvSpPr>
            <p:spPr>
              <a:xfrm>
                <a:off x="2721746" y="3818353"/>
                <a:ext cx="1265026" cy="369332"/>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151304" y="3243206"/>
                <a:ext cx="1435970"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prstClr val="white"/>
                          </a:solidFill>
                          <a:latin typeface="Cambria Math" panose="02040503050406030204" pitchFamily="18" charset="0"/>
                        </a:rPr>
                        <m:t>−</m:t>
                      </m:r>
                      <m:r>
                        <a:rPr lang="zh-TW" altLang="en-US" sz="2400" i="1" smtClean="0">
                          <a:solidFill>
                            <a:prstClr val="white"/>
                          </a:solidFill>
                          <a:latin typeface="Cambria Math" panose="02040503050406030204" pitchFamily="18" charset="0"/>
                        </a:rPr>
                        <m:t>𝜂𝛻</m:t>
                      </m:r>
                      <m:r>
                        <a:rPr lang="en-US" altLang="zh-TW" sz="2400" i="1" smtClean="0">
                          <a:solidFill>
                            <a:prstClr val="white"/>
                          </a:solidFill>
                          <a:latin typeface="Cambria Math" panose="02040503050406030204" pitchFamily="18" charset="0"/>
                        </a:rPr>
                        <m:t>𝐶</m:t>
                      </m:r>
                      <m:d>
                        <m:dPr>
                          <m:ctrlPr>
                            <a:rPr lang="en-US" altLang="zh-TW" sz="2400" i="1" smtClean="0">
                              <a:solidFill>
                                <a:prstClr val="white"/>
                              </a:solidFill>
                              <a:latin typeface="Cambria Math" panose="02040503050406030204" pitchFamily="18" charset="0"/>
                            </a:rPr>
                          </m:ctrlPr>
                        </m:dPr>
                        <m:e>
                          <m:sSup>
                            <m:sSupPr>
                              <m:ctrlPr>
                                <a:rPr lang="en-US" altLang="zh-TW" sz="2400" i="1">
                                  <a:solidFill>
                                    <a:prstClr val="white"/>
                                  </a:solidFill>
                                  <a:latin typeface="Cambria Math" panose="02040503050406030204" pitchFamily="18" charset="0"/>
                                </a:rPr>
                              </m:ctrlPr>
                            </m:sSupPr>
                            <m:e>
                              <m:r>
                                <a:rPr lang="zh-TW" altLang="en-US" sz="2400" i="1">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e>
                      </m:d>
                    </m:oMath>
                  </m:oMathPara>
                </a14:m>
                <a:endParaRPr lang="zh-TW" altLang="en-US" sz="2400" dirty="0">
                  <a:solidFill>
                    <a:prstClr val="white"/>
                  </a:solidFill>
                </a:endParaRPr>
              </a:p>
            </p:txBody>
          </p:sp>
        </mc:Choice>
        <mc:Fallback xmlns="">
          <p:sp>
            <p:nvSpPr>
              <p:cNvPr id="41" name="文字方塊 40"/>
              <p:cNvSpPr txBox="1">
                <a:spLocks noRot="1" noChangeAspect="1" noMove="1" noResize="1" noEditPoints="1" noAdjustHandles="1" noChangeArrowheads="1" noChangeShapeType="1" noTextEdit="1"/>
              </p:cNvSpPr>
              <p:nvPr/>
            </p:nvSpPr>
            <p:spPr>
              <a:xfrm>
                <a:off x="2151304" y="3243206"/>
                <a:ext cx="1435970" cy="369332"/>
              </a:xfrm>
              <a:prstGeom prst="rect">
                <a:avLst/>
              </a:prstGeom>
              <a:blipFill rotWithShape="0">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1802411" y="337728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prstClr val="white"/>
                              </a:solidFill>
                              <a:latin typeface="Cambria Math" panose="02040503050406030204" pitchFamily="18" charset="0"/>
                            </a:rPr>
                          </m:ctrlPr>
                        </m:sSupPr>
                        <m:e>
                          <m:r>
                            <a:rPr lang="zh-TW" altLang="en-US" sz="2400" i="1" smtClean="0">
                              <a:solidFill>
                                <a:prstClr val="white"/>
                              </a:solidFill>
                              <a:latin typeface="Cambria Math" panose="02040503050406030204" pitchFamily="18" charset="0"/>
                            </a:rPr>
                            <m:t>𝜃</m:t>
                          </m:r>
                        </m:e>
                        <m:sup>
                          <m:r>
                            <a:rPr lang="en-US" altLang="zh-TW" sz="2400" i="1" smtClean="0">
                              <a:solidFill>
                                <a:prstClr val="white"/>
                              </a:solidFill>
                              <a:latin typeface="Cambria Math" panose="02040503050406030204" pitchFamily="18" charset="0"/>
                            </a:rPr>
                            <m:t>2</m:t>
                          </m:r>
                        </m:sup>
                      </m:sSup>
                    </m:oMath>
                  </m:oMathPara>
                </a14:m>
                <a:endParaRPr lang="zh-TW" altLang="en-US" sz="2400" dirty="0">
                  <a:solidFill>
                    <a:prstClr val="white"/>
                  </a:solidFill>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1802411" y="3377289"/>
                <a:ext cx="458899" cy="461665"/>
              </a:xfrm>
              <a:prstGeom prst="rect">
                <a:avLst/>
              </a:prstGeom>
              <a:blipFill rotWithShape="0">
                <a:blip r:embed="rId20"/>
                <a:stretch>
                  <a:fillRect/>
                </a:stretch>
              </a:blipFill>
            </p:spPr>
            <p:txBody>
              <a:bodyPr/>
              <a:lstStyle/>
              <a:p>
                <a:r>
                  <a:rPr lang="zh-TW" altLang="en-US">
                    <a:noFill/>
                  </a:rPr>
                  <a:t> </a:t>
                </a:r>
              </a:p>
            </p:txBody>
          </p:sp>
        </mc:Fallback>
      </mc:AlternateContent>
      <p:cxnSp>
        <p:nvCxnSpPr>
          <p:cNvPr id="43" name="直線單箭頭接點 42"/>
          <p:cNvCxnSpPr/>
          <p:nvPr/>
        </p:nvCxnSpPr>
        <p:spPr>
          <a:xfrm flipV="1">
            <a:off x="2508484" y="3710295"/>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2504477" y="3735101"/>
            <a:ext cx="305685" cy="35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59304" y="1644462"/>
            <a:ext cx="3876724" cy="945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solidFill>
                  <a:prstClr val="white"/>
                </a:solidFill>
              </a:rPr>
              <a:t>Eventually, we would reach a minima …..</a:t>
            </a:r>
            <a:endParaRPr lang="zh-TW" altLang="en-US" sz="2800" dirty="0">
              <a:solidFill>
                <a:prstClr val="white"/>
              </a:solidFill>
            </a:endParaRPr>
          </a:p>
        </p:txBody>
      </p:sp>
      <mc:AlternateContent xmlns:mc="http://schemas.openxmlformats.org/markup-compatibility/2006" xmlns:a14="http://schemas.microsoft.com/office/drawing/2010/main">
        <mc:Choice Requires="a14">
          <p:sp>
            <p:nvSpPr>
              <p:cNvPr id="45" name="文字方塊 44"/>
              <p:cNvSpPr txBox="1"/>
              <p:nvPr/>
            </p:nvSpPr>
            <p:spPr>
              <a:xfrm>
                <a:off x="6562231" y="1948459"/>
                <a:ext cx="2463590" cy="830997"/>
              </a:xfrm>
              <a:prstGeom prst="rect">
                <a:avLst/>
              </a:prstGeom>
              <a:noFill/>
            </p:spPr>
            <p:txBody>
              <a:bodyPr wrap="square" rtlCol="0">
                <a:spAutoFit/>
              </a:bodyPr>
              <a:lstStyle/>
              <a:p>
                <a:r>
                  <a:rPr lang="en-US" altLang="zh-TW" sz="2400" dirty="0" smtClean="0">
                    <a:solidFill>
                      <a:prstClr val="black"/>
                    </a:solidFill>
                  </a:rPr>
                  <a:t>Randomly pick a starting point </a:t>
                </a:r>
                <a14:m>
                  <m:oMath xmlns:m="http://schemas.openxmlformats.org/officeDocument/2006/math">
                    <m:sSup>
                      <m:sSupPr>
                        <m:ctrlPr>
                          <a:rPr lang="en-US" altLang="zh-TW" sz="2400" i="1" smtClean="0">
                            <a:solidFill>
                              <a:prstClr val="black"/>
                            </a:solidFill>
                            <a:latin typeface="Cambria Math" panose="02040503050406030204" pitchFamily="18" charset="0"/>
                          </a:rPr>
                        </m:ctrlPr>
                      </m:sSupPr>
                      <m:e>
                        <m:r>
                          <a:rPr lang="zh-TW" altLang="en-US" sz="2400" i="1" smtClean="0">
                            <a:solidFill>
                              <a:prstClr val="black"/>
                            </a:solidFill>
                            <a:latin typeface="Cambria Math" panose="02040503050406030204" pitchFamily="18" charset="0"/>
                          </a:rPr>
                          <m:t>𝜃</m:t>
                        </m:r>
                      </m:e>
                      <m:sup>
                        <m:r>
                          <a:rPr lang="en-US" altLang="zh-TW" sz="2400" i="1" smtClean="0">
                            <a:solidFill>
                              <a:prstClr val="black"/>
                            </a:solidFill>
                            <a:latin typeface="Cambria Math" panose="02040503050406030204" pitchFamily="18" charset="0"/>
                          </a:rPr>
                          <m:t>0</m:t>
                        </m:r>
                      </m:sup>
                    </m:sSup>
                  </m:oMath>
                </a14:m>
                <a:endParaRPr lang="zh-TW" altLang="en-US" sz="2400" dirty="0">
                  <a:solidFill>
                    <a:prstClr val="black"/>
                  </a:solidFill>
                </a:endParaRPr>
              </a:p>
            </p:txBody>
          </p:sp>
        </mc:Choice>
        <mc:Fallback xmlns="">
          <p:sp>
            <p:nvSpPr>
              <p:cNvPr id="45" name="文字方塊 44"/>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21"/>
                <a:stretch>
                  <a:fillRect l="-3704"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0200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6" grpId="0" animBg="1"/>
      <p:bldP spid="36" grpId="1" animBg="1"/>
      <p:bldP spid="37" grpId="0" animBg="1"/>
      <p:bldP spid="37" grpId="1" animBg="1"/>
      <p:bldP spid="39" grpId="0" animBg="1"/>
      <p:bldP spid="40" grpId="0" animBg="1"/>
      <p:bldP spid="40" grpId="1" animBg="1"/>
      <p:bldP spid="41" grpId="0" animBg="1"/>
      <p:bldP spid="4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Minima</a:t>
            </a:r>
            <a:endParaRPr lang="zh-TW" altLang="en-US" dirty="0"/>
          </a:p>
        </p:txBody>
      </p:sp>
      <p:sp>
        <p:nvSpPr>
          <p:cNvPr id="3" name="內容版面配置區 2"/>
          <p:cNvSpPr>
            <a:spLocks noGrp="1"/>
          </p:cNvSpPr>
          <p:nvPr>
            <p:ph idx="1"/>
          </p:nvPr>
        </p:nvSpPr>
        <p:spPr/>
        <p:txBody>
          <a:bodyPr/>
          <a:lstStyle/>
          <a:p>
            <a:r>
              <a:rPr lang="en-US" altLang="zh-TW" dirty="0" smtClean="0"/>
              <a:t>Gradient descent never guarantee global minima </a:t>
            </a:r>
            <a:endParaRPr lang="zh-TW" altLang="en-US" dirty="0"/>
          </a:p>
        </p:txBody>
      </p:sp>
      <p:grpSp>
        <p:nvGrpSpPr>
          <p:cNvPr id="4" name="群組 3"/>
          <p:cNvGrpSpPr/>
          <p:nvPr/>
        </p:nvGrpSpPr>
        <p:grpSpPr>
          <a:xfrm>
            <a:off x="77519" y="2320604"/>
            <a:ext cx="5417088" cy="4338638"/>
            <a:chOff x="2141628" y="1985961"/>
            <a:chExt cx="5417088" cy="4338638"/>
          </a:xfrm>
        </p:grpSpPr>
        <p:pic>
          <p:nvPicPr>
            <p:cNvPr id="5" name="圖片 4"/>
            <p:cNvPicPr>
              <a:picLocks noChangeAspect="1"/>
            </p:cNvPicPr>
            <p:nvPr/>
          </p:nvPicPr>
          <p:blipFill>
            <a:blip r:embed="rId2"/>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141628" y="3738534"/>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solidFill>
                              <a:prstClr val="black"/>
                            </a:solidFill>
                            <a:latin typeface="Cambria Math" panose="02040503050406030204" pitchFamily="18" charset="0"/>
                          </a:rPr>
                          <m:t>𝐶</m:t>
                        </m:r>
                      </m:oMath>
                    </m:oMathPara>
                  </a14:m>
                  <a:endParaRPr lang="zh-TW" altLang="en-US" sz="2800" dirty="0">
                    <a:solidFill>
                      <a:prstClr val="black"/>
                    </a:solidFill>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2141628" y="3738534"/>
                  <a:ext cx="312330"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1</m:t>
                            </m:r>
                          </m:sub>
                        </m:sSub>
                      </m:oMath>
                    </m:oMathPara>
                  </a14:m>
                  <a:endParaRPr lang="zh-TW" altLang="en-US" sz="2800" dirty="0">
                    <a:solidFill>
                      <a:prstClr val="black"/>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prstClr val="black"/>
                                </a:solidFill>
                                <a:latin typeface="Cambria Math" panose="02040503050406030204" pitchFamily="18" charset="0"/>
                              </a:rPr>
                            </m:ctrlPr>
                          </m:sSubPr>
                          <m:e>
                            <m:r>
                              <a:rPr lang="en-US" altLang="zh-TW" sz="2800" i="1" smtClean="0">
                                <a:solidFill>
                                  <a:prstClr val="black"/>
                                </a:solidFill>
                                <a:latin typeface="Cambria Math" panose="02040503050406030204" pitchFamily="18" charset="0"/>
                              </a:rPr>
                              <m:t>𝑤</m:t>
                            </m:r>
                          </m:e>
                          <m:sub>
                            <m:r>
                              <a:rPr lang="en-US" altLang="zh-TW" sz="2800" i="1" smtClean="0">
                                <a:solidFill>
                                  <a:prstClr val="black"/>
                                </a:solidFill>
                                <a:latin typeface="Cambria Math" panose="02040503050406030204" pitchFamily="18" charset="0"/>
                              </a:rPr>
                              <m:t>2</m:t>
                            </m:r>
                          </m:sub>
                        </m:sSub>
                      </m:oMath>
                    </m:oMathPara>
                  </a14:m>
                  <a:endParaRPr lang="zh-TW" altLang="en-US" sz="2800" dirty="0">
                    <a:solidFill>
                      <a:prstClr val="black"/>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8"/>
              <p:cNvSpPr txBox="1"/>
              <p:nvPr/>
            </p:nvSpPr>
            <p:spPr>
              <a:xfrm>
                <a:off x="5347965" y="2331544"/>
                <a:ext cx="2510854" cy="95410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smtClean="0">
                    <a:solidFill>
                      <a:prstClr val="white"/>
                    </a:solidFill>
                  </a:rPr>
                  <a:t>Different initial point </a:t>
                </a:r>
                <a14:m>
                  <m:oMath xmlns:m="http://schemas.openxmlformats.org/officeDocument/2006/math">
                    <m:sSup>
                      <m:sSupPr>
                        <m:ctrlPr>
                          <a:rPr lang="en-US" altLang="zh-TW" sz="2800" i="1">
                            <a:solidFill>
                              <a:prstClr val="white"/>
                            </a:solidFill>
                            <a:latin typeface="Cambria Math" panose="02040503050406030204" pitchFamily="18" charset="0"/>
                          </a:rPr>
                        </m:ctrlPr>
                      </m:sSupPr>
                      <m:e>
                        <m:r>
                          <a:rPr lang="zh-TW" altLang="en-US" sz="2800" i="1">
                            <a:solidFill>
                              <a:prstClr val="white"/>
                            </a:solidFill>
                            <a:latin typeface="Cambria Math" panose="02040503050406030204" pitchFamily="18" charset="0"/>
                          </a:rPr>
                          <m:t>𝜃</m:t>
                        </m:r>
                      </m:e>
                      <m:sup>
                        <m:r>
                          <a:rPr lang="en-US" altLang="zh-TW" sz="2800" i="1">
                            <a:solidFill>
                              <a:prstClr val="white"/>
                            </a:solidFill>
                            <a:latin typeface="Cambria Math" panose="02040503050406030204" pitchFamily="18" charset="0"/>
                          </a:rPr>
                          <m:t>0</m:t>
                        </m:r>
                      </m:sup>
                    </m:sSup>
                  </m:oMath>
                </a14:m>
                <a:r>
                  <a:rPr lang="en-US" altLang="zh-TW" sz="2800" dirty="0" smtClean="0">
                    <a:solidFill>
                      <a:prstClr val="white"/>
                    </a:solidFill>
                  </a:rPr>
                  <a:t>  </a:t>
                </a:r>
                <a:endParaRPr lang="zh-TW" altLang="en-US" sz="2800" dirty="0">
                  <a:solidFill>
                    <a:prstClr val="white"/>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5347965" y="2331544"/>
                <a:ext cx="2510854" cy="954107"/>
              </a:xfrm>
              <a:prstGeom prst="rect">
                <a:avLst/>
              </a:prstGeom>
              <a:blipFill rotWithShape="0">
                <a:blip r:embed="rId6"/>
                <a:stretch>
                  <a:fillRect/>
                </a:stretch>
              </a:blipFill>
            </p:spPr>
            <p:txBody>
              <a:bodyPr/>
              <a:lstStyle/>
              <a:p>
                <a:r>
                  <a:rPr lang="zh-TW" altLang="en-US">
                    <a:noFill/>
                  </a:rPr>
                  <a:t> </a:t>
                </a:r>
              </a:p>
            </p:txBody>
          </p:sp>
        </mc:Fallback>
      </mc:AlternateContent>
      <p:sp>
        <p:nvSpPr>
          <p:cNvPr id="10" name="文字方塊 9"/>
          <p:cNvSpPr txBox="1"/>
          <p:nvPr/>
        </p:nvSpPr>
        <p:spPr>
          <a:xfrm>
            <a:off x="5347965" y="3934155"/>
            <a:ext cx="356235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Reach different minima, so different results</a:t>
            </a:r>
            <a:endParaRPr lang="zh-TW" altLang="en-US" sz="2800" dirty="0">
              <a:solidFill>
                <a:prstClr val="white"/>
              </a:solidFill>
            </a:endParaRPr>
          </a:p>
        </p:txBody>
      </p:sp>
      <p:sp>
        <p:nvSpPr>
          <p:cNvPr id="11" name="向下箭號 10"/>
          <p:cNvSpPr/>
          <p:nvPr/>
        </p:nvSpPr>
        <p:spPr>
          <a:xfrm>
            <a:off x="6159412" y="3354081"/>
            <a:ext cx="641261" cy="5379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prstClr val="white"/>
              </a:solidFill>
            </a:endParaRPr>
          </a:p>
        </p:txBody>
      </p:sp>
      <p:sp>
        <p:nvSpPr>
          <p:cNvPr id="13" name="矩形 12"/>
          <p:cNvSpPr/>
          <p:nvPr/>
        </p:nvSpPr>
        <p:spPr>
          <a:xfrm>
            <a:off x="4572000" y="5022271"/>
            <a:ext cx="4572000" cy="1569660"/>
          </a:xfrm>
          <a:prstGeom prst="rect">
            <a:avLst/>
          </a:prstGeom>
        </p:spPr>
        <p:txBody>
          <a:bodyPr>
            <a:spAutoFit/>
          </a:bodyPr>
          <a:lstStyle/>
          <a:p>
            <a:pPr lvl="1"/>
            <a:r>
              <a:rPr lang="en-US" altLang="zh-TW" sz="2400" dirty="0">
                <a:solidFill>
                  <a:prstClr val="black"/>
                </a:solidFill>
              </a:rPr>
              <a:t>Who is Afraid of Non-Convex Loss Functions?</a:t>
            </a:r>
          </a:p>
          <a:p>
            <a:pPr lvl="1"/>
            <a:r>
              <a:rPr lang="en-US" altLang="zh-TW" sz="2400" u="sng" dirty="0">
                <a:solidFill>
                  <a:prstClr val="black"/>
                </a:solidFill>
              </a:rPr>
              <a:t>http://videolectures.net/eml07_lecun_wia/</a:t>
            </a:r>
            <a:endParaRPr lang="zh-TW" altLang="en-US" sz="2400" dirty="0">
              <a:solidFill>
                <a:prstClr val="black"/>
              </a:solidFill>
            </a:endParaRPr>
          </a:p>
        </p:txBody>
      </p:sp>
    </p:spTree>
    <p:extLst>
      <p:ext uri="{BB962C8B-B14F-4D97-AF65-F5344CB8AC3E}">
        <p14:creationId xmlns:p14="http://schemas.microsoft.com/office/powerpoint/2010/main" val="3051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08622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42" name="直線接點 41"/>
          <p:cNvCxnSpPr/>
          <p:nvPr/>
        </p:nvCxnSpPr>
        <p:spPr>
          <a:xfrm>
            <a:off x="4542662" y="406240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5070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6448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1332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Besides local minima ……</a:t>
            </a:r>
            <a:endParaRPr lang="zh-TW" altLang="en-US" dirty="0"/>
          </a:p>
        </p:txBody>
      </p:sp>
      <p:sp>
        <p:nvSpPr>
          <p:cNvPr id="6" name="手繪多邊形 5"/>
          <p:cNvSpPr/>
          <p:nvPr/>
        </p:nvSpPr>
        <p:spPr>
          <a:xfrm>
            <a:off x="600809" y="190953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橢圓 8"/>
          <p:cNvSpPr/>
          <p:nvPr/>
        </p:nvSpPr>
        <p:spPr>
          <a:xfrm>
            <a:off x="4226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5" name="直線單箭頭接點 4"/>
          <p:cNvCxnSpPr/>
          <p:nvPr/>
        </p:nvCxnSpPr>
        <p:spPr>
          <a:xfrm>
            <a:off x="411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0139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21269" y="1755204"/>
            <a:ext cx="762000" cy="461665"/>
          </a:xfrm>
          <a:prstGeom prst="rect">
            <a:avLst/>
          </a:prstGeom>
          <a:noFill/>
        </p:spPr>
        <p:txBody>
          <a:bodyPr wrap="square" rtlCol="0">
            <a:spAutoFit/>
          </a:bodyPr>
          <a:lstStyle/>
          <a:p>
            <a:pPr algn="ctr"/>
            <a:r>
              <a:rPr lang="en-US" altLang="zh-TW" sz="2400" dirty="0" smtClean="0">
                <a:solidFill>
                  <a:prstClr val="black"/>
                </a:solidFill>
              </a:rPr>
              <a:t>cost</a:t>
            </a:r>
            <a:endParaRPr lang="zh-TW" altLang="en-US" sz="2400" dirty="0">
              <a:solidFill>
                <a:prstClr val="black"/>
              </a:solidFill>
            </a:endParaRPr>
          </a:p>
        </p:txBody>
      </p:sp>
      <p:sp>
        <p:nvSpPr>
          <p:cNvPr id="17" name="文字方塊 16"/>
          <p:cNvSpPr txBox="1"/>
          <p:nvPr/>
        </p:nvSpPr>
        <p:spPr>
          <a:xfrm>
            <a:off x="3319576" y="6050224"/>
            <a:ext cx="2545741" cy="461665"/>
          </a:xfrm>
          <a:prstGeom prst="rect">
            <a:avLst/>
          </a:prstGeom>
          <a:noFill/>
        </p:spPr>
        <p:txBody>
          <a:bodyPr wrap="square" rtlCol="0">
            <a:spAutoFit/>
          </a:bodyPr>
          <a:lstStyle/>
          <a:p>
            <a:pPr algn="ctr"/>
            <a:r>
              <a:rPr lang="en-US" altLang="zh-TW" sz="2400" dirty="0">
                <a:solidFill>
                  <a:prstClr val="black"/>
                </a:solidFill>
              </a:rPr>
              <a:t>p</a:t>
            </a:r>
            <a:r>
              <a:rPr lang="en-US" altLang="zh-TW" sz="2400" dirty="0" smtClean="0">
                <a:solidFill>
                  <a:prstClr val="black"/>
                </a:solidFill>
              </a:rPr>
              <a:t>arameter space</a:t>
            </a:r>
            <a:endParaRPr lang="zh-TW" altLang="en-US" sz="2400" dirty="0">
              <a:solidFill>
                <a:prstClr val="black"/>
              </a:solidFill>
            </a:endParaRPr>
          </a:p>
        </p:txBody>
      </p:sp>
      <p:sp>
        <p:nvSpPr>
          <p:cNvPr id="11" name="文字方塊 10"/>
          <p:cNvSpPr txBox="1"/>
          <p:nvPr/>
        </p:nvSpPr>
        <p:spPr>
          <a:xfrm>
            <a:off x="2213390" y="1945244"/>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smtClean="0">
                <a:solidFill>
                  <a:prstClr val="white"/>
                </a:solidFill>
              </a:rPr>
              <a:t>Very slow at the </a:t>
            </a:r>
            <a:r>
              <a:rPr lang="en-US" altLang="zh-TW" sz="2800" b="1" dirty="0">
                <a:solidFill>
                  <a:prstClr val="white"/>
                </a:solidFill>
              </a:rPr>
              <a:t>plateau</a:t>
            </a:r>
            <a:endParaRPr lang="zh-TW" altLang="en-US" sz="2800" dirty="0">
              <a:solidFill>
                <a:prstClr val="white"/>
              </a:solidFill>
            </a:endParaRPr>
          </a:p>
        </p:txBody>
      </p:sp>
      <p:sp>
        <p:nvSpPr>
          <p:cNvPr id="22" name="文字方塊 21"/>
          <p:cNvSpPr txBox="1"/>
          <p:nvPr/>
        </p:nvSpPr>
        <p:spPr>
          <a:xfrm>
            <a:off x="5719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Stuck at local minima</a:t>
            </a:r>
            <a:endParaRPr lang="zh-TW" altLang="en-US" sz="2800" dirty="0">
              <a:solidFill>
                <a:prstClr val="white"/>
              </a:solidFill>
            </a:endParaRPr>
          </a:p>
        </p:txBody>
      </p:sp>
      <p:sp>
        <p:nvSpPr>
          <p:cNvPr id="21" name="橢圓 20"/>
          <p:cNvSpPr/>
          <p:nvPr/>
        </p:nvSpPr>
        <p:spPr>
          <a:xfrm>
            <a:off x="1009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mc:AlternateContent xmlns:mc="http://schemas.openxmlformats.org/markup-compatibility/2006" xmlns:a14="http://schemas.microsoft.com/office/drawing/2010/main">
        <mc:Choice Requires="a14">
          <p:sp>
            <p:nvSpPr>
              <p:cNvPr id="28" name="文字方塊 27"/>
              <p:cNvSpPr txBox="1"/>
              <p:nvPr/>
            </p:nvSpPr>
            <p:spPr>
              <a:xfrm>
                <a:off x="6707566" y="5250879"/>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707566" y="5250879"/>
                <a:ext cx="1053142" cy="813941"/>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3" name="文字方塊 32"/>
          <p:cNvSpPr txBox="1"/>
          <p:nvPr/>
        </p:nvSpPr>
        <p:spPr>
          <a:xfrm>
            <a:off x="4320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smtClean="0">
                <a:solidFill>
                  <a:prstClr val="white"/>
                </a:solidFill>
              </a:rPr>
              <a:t>Stuck at saddle point</a:t>
            </a:r>
            <a:endParaRPr lang="zh-TW" altLang="en-US" sz="2800" dirty="0">
              <a:solidFill>
                <a:prstClr val="white"/>
              </a:solidFill>
            </a:endParaRPr>
          </a:p>
        </p:txBody>
      </p:sp>
      <p:cxnSp>
        <p:nvCxnSpPr>
          <p:cNvPr id="34" name="直線單箭頭接點 33"/>
          <p:cNvCxnSpPr>
            <a:stCxn id="24" idx="7"/>
          </p:cNvCxnSpPr>
          <p:nvPr/>
        </p:nvCxnSpPr>
        <p:spPr>
          <a:xfrm flipV="1">
            <a:off x="6687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281010"/>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899351"/>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738592" y="5212030"/>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4738592" y="5212030"/>
                <a:ext cx="1053142" cy="813941"/>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988708" y="5227198"/>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solidFill>
                            <a:prstClr val="black"/>
                          </a:solidFill>
                          <a:latin typeface="Cambria Math" panose="02040503050406030204" pitchFamily="18" charset="0"/>
                        </a:rPr>
                        <m:t>𝛻</m:t>
                      </m:r>
                      <m:r>
                        <a:rPr lang="en-US" altLang="zh-TW" sz="2400" i="1">
                          <a:solidFill>
                            <a:prstClr val="black"/>
                          </a:solidFill>
                          <a:latin typeface="Cambria Math" panose="02040503050406030204" pitchFamily="18" charset="0"/>
                        </a:rPr>
                        <m:t>𝐶</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r>
                        <a:rPr lang="en-US" altLang="zh-TW" sz="2400" i="1" smtClean="0">
                          <a:solidFill>
                            <a:prstClr val="black"/>
                          </a:solidFill>
                          <a:latin typeface="Cambria Math" panose="02040503050406030204" pitchFamily="18" charset="0"/>
                          <a:ea typeface="Cambria Math" panose="02040503050406030204" pitchFamily="18" charset="0"/>
                        </a:rPr>
                        <m:t>≈0</m:t>
                      </m:r>
                    </m:oMath>
                  </m:oMathPara>
                </a14:m>
                <a:endParaRPr lang="zh-TW" altLang="en-US" sz="2400" baseline="-25000" dirty="0">
                  <a:solidFill>
                    <a:prstClr val="black"/>
                  </a:solidFill>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2988708" y="5227198"/>
                <a:ext cx="1053142" cy="813941"/>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469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8" name="橢圓 37"/>
          <p:cNvSpPr/>
          <p:nvPr/>
        </p:nvSpPr>
        <p:spPr>
          <a:xfrm>
            <a:off x="2706138" y="58412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9" name="橢圓 38"/>
          <p:cNvSpPr/>
          <p:nvPr/>
        </p:nvSpPr>
        <p:spPr>
          <a:xfrm>
            <a:off x="4434604" y="581682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0" name="橢圓 39"/>
          <p:cNvSpPr/>
          <p:nvPr/>
        </p:nvSpPr>
        <p:spPr>
          <a:xfrm>
            <a:off x="6375849" y="582502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41307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a:t>
            </a:r>
            <a:r>
              <a:rPr lang="en-US" altLang="zh-TW" dirty="0" smtClean="0"/>
              <a:t>world</a:t>
            </a:r>
            <a:r>
              <a:rPr lang="zh-TW" altLang="en-US" dirty="0" smtClean="0"/>
              <a:t> </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smtClean="0">
                <a:solidFill>
                  <a:prstClr val="black"/>
                </a:solidFill>
              </a:rPr>
              <a:t>How about put this phenomenon in gradient descent?</a:t>
            </a:r>
            <a:endParaRPr lang="zh-TW" altLang="en-US" sz="2800" dirty="0">
              <a:solidFill>
                <a:prstClr val="black"/>
              </a:solidFill>
            </a:endParaRPr>
          </a:p>
        </p:txBody>
      </p:sp>
    </p:spTree>
    <p:extLst>
      <p:ext uri="{BB962C8B-B14F-4D97-AF65-F5344CB8AC3E}">
        <p14:creationId xmlns:p14="http://schemas.microsoft.com/office/powerpoint/2010/main" val="289929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26459" y="2383674"/>
            <a:ext cx="18560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solidFill>
                <a:prstClr val="black"/>
              </a:solidFill>
            </a:endParaRPr>
          </a:p>
        </p:txBody>
      </p:sp>
      <p:cxnSp>
        <p:nvCxnSpPr>
          <p:cNvPr id="52" name="直線接點 51"/>
          <p:cNvCxnSpPr/>
          <p:nvPr/>
        </p:nvCxnSpPr>
        <p:spPr>
          <a:xfrm>
            <a:off x="7245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347542" y="43078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445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1158073" y="21127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7" name="直線單箭頭接點 6"/>
          <p:cNvCxnSpPr/>
          <p:nvPr/>
        </p:nvCxnSpPr>
        <p:spPr>
          <a:xfrm>
            <a:off x="862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862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48603" y="1698324"/>
            <a:ext cx="762000" cy="461665"/>
          </a:xfrm>
          <a:prstGeom prst="rect">
            <a:avLst/>
          </a:prstGeom>
          <a:noFill/>
        </p:spPr>
        <p:txBody>
          <a:bodyPr wrap="square" rtlCol="0">
            <a:spAutoFit/>
          </a:bodyPr>
          <a:lstStyle/>
          <a:p>
            <a:pPr algn="ctr"/>
            <a:r>
              <a:rPr lang="en-US" altLang="zh-TW" sz="2400" dirty="0" smtClean="0">
                <a:solidFill>
                  <a:prstClr val="black"/>
                </a:solidFill>
              </a:rPr>
              <a:t>cost</a:t>
            </a:r>
            <a:endParaRPr lang="zh-TW" altLang="en-US" sz="2400" dirty="0">
              <a:solidFill>
                <a:prstClr val="black"/>
              </a:solidFill>
            </a:endParaRPr>
          </a:p>
        </p:txBody>
      </p:sp>
      <p:sp>
        <p:nvSpPr>
          <p:cNvPr id="15" name="橢圓 14"/>
          <p:cNvSpPr/>
          <p:nvPr/>
        </p:nvSpPr>
        <p:spPr>
          <a:xfrm>
            <a:off x="5133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8" name="橢圓 17"/>
          <p:cNvSpPr/>
          <p:nvPr/>
        </p:nvSpPr>
        <p:spPr>
          <a:xfrm>
            <a:off x="1263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0" name="文字方塊 29"/>
          <p:cNvSpPr txBox="1"/>
          <p:nvPr/>
        </p:nvSpPr>
        <p:spPr>
          <a:xfrm>
            <a:off x="3640983" y="1994360"/>
            <a:ext cx="4568340" cy="830997"/>
          </a:xfrm>
          <a:prstGeom prst="rect">
            <a:avLst/>
          </a:prstGeom>
          <a:noFill/>
        </p:spPr>
        <p:txBody>
          <a:bodyPr wrap="square" rtlCol="0">
            <a:spAutoFit/>
          </a:bodyPr>
          <a:lstStyle/>
          <a:p>
            <a:r>
              <a:rPr lang="en-US" altLang="zh-TW" sz="2400" dirty="0" smtClean="0">
                <a:solidFill>
                  <a:prstClr val="black"/>
                </a:solidFill>
              </a:rPr>
              <a:t>Movement </a:t>
            </a:r>
            <a:r>
              <a:rPr lang="en-US" altLang="zh-TW" sz="2400" dirty="0">
                <a:solidFill>
                  <a:prstClr val="black"/>
                </a:solidFill>
              </a:rPr>
              <a:t>= </a:t>
            </a:r>
            <a:endParaRPr lang="en-US" altLang="zh-TW" sz="2400" dirty="0" smtClean="0">
              <a:solidFill>
                <a:prstClr val="black"/>
              </a:solidFill>
            </a:endParaRPr>
          </a:p>
          <a:p>
            <a:r>
              <a:rPr lang="en-US" altLang="zh-TW" sz="2400" dirty="0" smtClean="0">
                <a:solidFill>
                  <a:prstClr val="black"/>
                </a:solidFill>
              </a:rPr>
              <a:t>Negative </a:t>
            </a:r>
            <a:r>
              <a:rPr lang="en-US" altLang="zh-TW" sz="2400" dirty="0">
                <a:solidFill>
                  <a:prstClr val="black"/>
                </a:solidFill>
              </a:rPr>
              <a:t>of </a:t>
            </a:r>
            <a:r>
              <a:rPr lang="en-US" altLang="zh-TW" sz="2400" dirty="0" smtClean="0">
                <a:solidFill>
                  <a:prstClr val="black"/>
                </a:solidFill>
              </a:rPr>
              <a:t>Gradient + Momentum </a:t>
            </a:r>
            <a:endParaRPr lang="zh-TW" altLang="en-US" sz="2400" dirty="0">
              <a:solidFill>
                <a:prstClr val="black"/>
              </a:solidFill>
            </a:endParaRPr>
          </a:p>
        </p:txBody>
      </p:sp>
      <p:cxnSp>
        <p:nvCxnSpPr>
          <p:cNvPr id="34" name="直線單箭頭接點 33"/>
          <p:cNvCxnSpPr/>
          <p:nvPr/>
        </p:nvCxnSpPr>
        <p:spPr>
          <a:xfrm flipV="1">
            <a:off x="1690739"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90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19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58" name="直線單箭頭接點 57"/>
          <p:cNvCxnSpPr/>
          <p:nvPr/>
        </p:nvCxnSpPr>
        <p:spPr>
          <a:xfrm flipH="1">
            <a:off x="6749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14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580243" y="6127080"/>
            <a:ext cx="1915705" cy="461665"/>
          </a:xfrm>
          <a:prstGeom prst="rect">
            <a:avLst/>
          </a:prstGeom>
          <a:noFill/>
        </p:spPr>
        <p:txBody>
          <a:bodyPr wrap="square" rtlCol="0">
            <a:spAutoFit/>
          </a:bodyPr>
          <a:lstStyle/>
          <a:p>
            <a:pPr algn="ctr"/>
            <a:r>
              <a:rPr lang="en-US" altLang="zh-TW" sz="2400" dirty="0" smtClean="0">
                <a:solidFill>
                  <a:srgbClr val="FF0000"/>
                </a:solidFill>
              </a:rPr>
              <a:t>Gradient = 0</a:t>
            </a:r>
            <a:endParaRPr lang="zh-TW" altLang="en-US" sz="2400" dirty="0">
              <a:solidFill>
                <a:srgbClr val="FF0000"/>
              </a:solidFill>
            </a:endParaRPr>
          </a:p>
        </p:txBody>
      </p:sp>
      <p:sp>
        <p:nvSpPr>
          <p:cNvPr id="37" name="橢圓 36"/>
          <p:cNvSpPr/>
          <p:nvPr/>
        </p:nvSpPr>
        <p:spPr>
          <a:xfrm>
            <a:off x="3016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38" name="直線單箭頭接點 37"/>
          <p:cNvCxnSpPr/>
          <p:nvPr/>
        </p:nvCxnSpPr>
        <p:spPr>
          <a:xfrm>
            <a:off x="3483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23353" y="54795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576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560497" y="27317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474622" y="5552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7" name="橢圓 46"/>
          <p:cNvSpPr/>
          <p:nvPr/>
        </p:nvSpPr>
        <p:spPr>
          <a:xfrm>
            <a:off x="3239484" y="55521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49" name="橢圓 48"/>
          <p:cNvSpPr/>
          <p:nvPr/>
        </p:nvSpPr>
        <p:spPr>
          <a:xfrm>
            <a:off x="5359885" y="55694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0" name="橢圓 49"/>
          <p:cNvSpPr/>
          <p:nvPr/>
        </p:nvSpPr>
        <p:spPr>
          <a:xfrm>
            <a:off x="7146439" y="55337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3" name="文字方塊 52"/>
          <p:cNvSpPr txBox="1"/>
          <p:nvPr/>
        </p:nvSpPr>
        <p:spPr>
          <a:xfrm>
            <a:off x="4063842" y="307139"/>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solidFill>
                  <a:prstClr val="white"/>
                </a:solidFill>
              </a:rPr>
              <a:t>Still not guarantee reaching global minima, but give some hope ……</a:t>
            </a:r>
            <a:endParaRPr lang="zh-TW" altLang="en-US" sz="2800" dirty="0">
              <a:solidFill>
                <a:prstClr val="white"/>
              </a:solidFill>
            </a:endParaRPr>
          </a:p>
        </p:txBody>
      </p:sp>
      <p:grpSp>
        <p:nvGrpSpPr>
          <p:cNvPr id="78" name="群組 77"/>
          <p:cNvGrpSpPr/>
          <p:nvPr/>
        </p:nvGrpSpPr>
        <p:grpSpPr>
          <a:xfrm>
            <a:off x="3774185" y="2875253"/>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smtClean="0">
                  <a:solidFill>
                    <a:prstClr val="black"/>
                  </a:solidFill>
                </a:rPr>
                <a:t>Negative of Gradient</a:t>
              </a:r>
              <a:endParaRPr lang="zh-TW" altLang="en-US" sz="2400" dirty="0">
                <a:solidFill>
                  <a:prstClr val="black"/>
                </a:solidFill>
              </a:endParaRPr>
            </a:p>
          </p:txBody>
        </p:sp>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smtClean="0">
                  <a:solidFill>
                    <a:prstClr val="black"/>
                  </a:solidFill>
                </a:rPr>
                <a:t>Momentum</a:t>
              </a:r>
              <a:endParaRPr lang="zh-TW" altLang="en-US" sz="2400" dirty="0">
                <a:solidFill>
                  <a:prstClr val="black"/>
                </a:solidFill>
              </a:endParaRPr>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solidFill>
                    <a:prstClr val="black"/>
                  </a:solidFill>
                </a:rPr>
                <a:t>Real Movement</a:t>
              </a:r>
              <a:endParaRPr lang="zh-TW" altLang="en-US" sz="2400" dirty="0">
                <a:solidFill>
                  <a:prstClr val="black"/>
                </a:solidFill>
              </a:endParaRPr>
            </a:p>
          </p:txBody>
        </p:sp>
      </p:grpSp>
      <p:cxnSp>
        <p:nvCxnSpPr>
          <p:cNvPr id="62" name="直線單箭頭接點 61"/>
          <p:cNvCxnSpPr/>
          <p:nvPr/>
        </p:nvCxnSpPr>
        <p:spPr>
          <a:xfrm>
            <a:off x="5576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290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14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72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483768" y="836712"/>
            <a:ext cx="3850349" cy="584775"/>
          </a:xfrm>
          <a:prstGeom prst="rect">
            <a:avLst/>
          </a:prstGeom>
        </p:spPr>
        <p:txBody>
          <a:bodyPr wrap="none">
            <a:spAutoFit/>
          </a:bodyPr>
          <a:lstStyle/>
          <a:p>
            <a:r>
              <a:rPr lang="en-US" sz="3200" dirty="0" smtClean="0">
                <a:solidFill>
                  <a:prstClr val="black"/>
                </a:solidFill>
              </a:rPr>
              <a:t>What Cost Function ? </a:t>
            </a:r>
            <a:endParaRPr lang="en-US" sz="2400" dirty="0"/>
          </a:p>
        </p:txBody>
      </p:sp>
      <p:sp>
        <p:nvSpPr>
          <p:cNvPr id="11" name="Rectángulo 10"/>
          <p:cNvSpPr/>
          <p:nvPr/>
        </p:nvSpPr>
        <p:spPr>
          <a:xfrm>
            <a:off x="683568" y="2348880"/>
            <a:ext cx="7704856" cy="2369880"/>
          </a:xfrm>
          <a:prstGeom prst="rect">
            <a:avLst/>
          </a:prstGeom>
        </p:spPr>
        <p:txBody>
          <a:bodyPr wrap="square">
            <a:spAutoFit/>
          </a:bodyPr>
          <a:lstStyle/>
          <a:p>
            <a:pPr marL="342900" indent="-342900">
              <a:buFont typeface="Arial" panose="020B0604020202020204" pitchFamily="34" charset="0"/>
              <a:buChar char="•"/>
            </a:pPr>
            <a:r>
              <a:rPr lang="en-US" sz="2400" dirty="0" smtClean="0"/>
              <a:t>Classification error (number of errors)? How derivate? gradient?</a:t>
            </a:r>
          </a:p>
          <a:p>
            <a:endParaRPr lang="en-US" sz="2400" dirty="0" smtClean="0"/>
          </a:p>
          <a:p>
            <a:pPr marL="342900" indent="-342900">
              <a:buFont typeface="Arial" panose="020B0604020202020204" pitchFamily="34" charset="0"/>
              <a:buChar char="•"/>
            </a:pPr>
            <a:r>
              <a:rPr lang="en-US" sz="2400" dirty="0" smtClean="0"/>
              <a:t>Better think on terms of </a:t>
            </a:r>
            <a:r>
              <a:rPr lang="en-US" sz="2800" dirty="0" smtClean="0">
                <a:solidFill>
                  <a:srgbClr val="0070C0"/>
                </a:solidFill>
              </a:rPr>
              <a:t>probability</a:t>
            </a:r>
            <a:r>
              <a:rPr lang="en-US" sz="2400" dirty="0" smtClean="0"/>
              <a:t> &amp; look for nice ways to derivate…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699306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538592" y="4349916"/>
            <a:ext cx="3646691" cy="2426196"/>
          </a:xfrm>
          <a:prstGeom prst="rect">
            <a:avLst/>
          </a:prstGeom>
        </p:spPr>
      </p:pic>
      <p:pic>
        <p:nvPicPr>
          <p:cNvPr id="2" name="Imagen 1"/>
          <p:cNvPicPr>
            <a:picLocks noChangeAspect="1"/>
          </p:cNvPicPr>
          <p:nvPr/>
        </p:nvPicPr>
        <p:blipFill>
          <a:blip r:embed="rId3"/>
          <a:stretch>
            <a:fillRect/>
          </a:stretch>
        </p:blipFill>
        <p:spPr>
          <a:xfrm>
            <a:off x="323528" y="1412776"/>
            <a:ext cx="3989018" cy="2845558"/>
          </a:xfrm>
          <a:prstGeom prst="rect">
            <a:avLst/>
          </a:prstGeom>
        </p:spPr>
      </p:pic>
      <p:pic>
        <p:nvPicPr>
          <p:cNvPr id="3" name="Imagen 2"/>
          <p:cNvPicPr>
            <a:picLocks noChangeAspect="1"/>
          </p:cNvPicPr>
          <p:nvPr/>
        </p:nvPicPr>
        <p:blipFill>
          <a:blip r:embed="rId4"/>
          <a:stretch>
            <a:fillRect/>
          </a:stretch>
        </p:blipFill>
        <p:spPr>
          <a:xfrm>
            <a:off x="4355976" y="1412776"/>
            <a:ext cx="4311267" cy="2913509"/>
          </a:xfrm>
          <a:prstGeom prst="rect">
            <a:avLst/>
          </a:prstGeom>
        </p:spPr>
      </p:pic>
      <p:sp>
        <p:nvSpPr>
          <p:cNvPr id="4" name="Rectángulo 3"/>
          <p:cNvSpPr/>
          <p:nvPr/>
        </p:nvSpPr>
        <p:spPr>
          <a:xfrm>
            <a:off x="2411760" y="188640"/>
            <a:ext cx="5014130" cy="584775"/>
          </a:xfrm>
          <a:prstGeom prst="rect">
            <a:avLst/>
          </a:prstGeom>
        </p:spPr>
        <p:txBody>
          <a:bodyPr wrap="none">
            <a:spAutoFit/>
          </a:bodyPr>
          <a:lstStyle/>
          <a:p>
            <a:r>
              <a:rPr lang="en-US" sz="3200" dirty="0" smtClean="0">
                <a:solidFill>
                  <a:prstClr val="black"/>
                </a:solidFill>
              </a:rPr>
              <a:t>From scores to probabilities: </a:t>
            </a:r>
            <a:endParaRPr lang="en-US" sz="2400" dirty="0"/>
          </a:p>
        </p:txBody>
      </p:sp>
      <p:sp>
        <p:nvSpPr>
          <p:cNvPr id="11" name="Rectángulo 10"/>
          <p:cNvSpPr/>
          <p:nvPr/>
        </p:nvSpPr>
        <p:spPr>
          <a:xfrm>
            <a:off x="323528" y="836712"/>
            <a:ext cx="7959038" cy="830997"/>
          </a:xfrm>
          <a:prstGeom prst="rect">
            <a:avLst/>
          </a:prstGeom>
        </p:spPr>
        <p:txBody>
          <a:bodyPr wrap="none">
            <a:spAutoFit/>
          </a:bodyPr>
          <a:lstStyle/>
          <a:p>
            <a:pPr marL="342900" indent="-342900">
              <a:buFont typeface="Arial" panose="020B0604020202020204" pitchFamily="34" charset="0"/>
              <a:buChar char="•"/>
            </a:pPr>
            <a:r>
              <a:rPr lang="en-US" sz="2400" dirty="0" smtClean="0"/>
              <a:t>Binary</a:t>
            </a:r>
            <a:r>
              <a:rPr lang="es-ES" sz="2400" dirty="0" smtClean="0"/>
              <a:t> </a:t>
            </a:r>
            <a:r>
              <a:rPr lang="en-US" sz="2400" dirty="0" smtClean="0"/>
              <a:t>classification is easy: use sigmoid or logistic function </a:t>
            </a:r>
          </a:p>
          <a:p>
            <a:pPr marL="342900" indent="-342900">
              <a:buFont typeface="Arial" panose="020B0604020202020204" pitchFamily="34" charset="0"/>
              <a:buChar char="•"/>
            </a:pPr>
            <a:endParaRPr lang="en-US" sz="2400" dirty="0"/>
          </a:p>
        </p:txBody>
      </p:sp>
      <p:pic>
        <p:nvPicPr>
          <p:cNvPr id="5" name="Imagen 4"/>
          <p:cNvPicPr>
            <a:picLocks noChangeAspect="1"/>
          </p:cNvPicPr>
          <p:nvPr/>
        </p:nvPicPr>
        <p:blipFill>
          <a:blip r:embed="rId5"/>
          <a:stretch>
            <a:fillRect/>
          </a:stretch>
        </p:blipFill>
        <p:spPr>
          <a:xfrm>
            <a:off x="683568" y="4293096"/>
            <a:ext cx="3168352" cy="2163917"/>
          </a:xfrm>
          <a:prstGeom prst="rect">
            <a:avLst/>
          </a:prstGeom>
        </p:spPr>
      </p:pic>
      <p:sp>
        <p:nvSpPr>
          <p:cNvPr id="12" name="Flecha derecha 11"/>
          <p:cNvSpPr/>
          <p:nvPr/>
        </p:nvSpPr>
        <p:spPr>
          <a:xfrm>
            <a:off x="3779912" y="5085184"/>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echa derecha 12"/>
          <p:cNvSpPr/>
          <p:nvPr/>
        </p:nvSpPr>
        <p:spPr>
          <a:xfrm rot="5184392">
            <a:off x="5197255" y="4051927"/>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215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0538" y="1111977"/>
            <a:ext cx="4464844" cy="4512538"/>
          </a:xfrm>
        </p:spPr>
        <p:txBody>
          <a:bodyPr>
            <a:normAutofit fontScale="92500" lnSpcReduction="10000"/>
          </a:bodyPr>
          <a:lstStyle/>
          <a:p>
            <a:pPr marL="0" indent="0">
              <a:buNone/>
            </a:pPr>
            <a:r>
              <a:rPr lang="en-US" dirty="0" smtClean="0"/>
              <a:t>In “Nature” 27 January 2016:</a:t>
            </a:r>
          </a:p>
          <a:p>
            <a:r>
              <a:rPr lang="en-US" dirty="0" smtClean="0"/>
              <a:t>“DeepMind’s </a:t>
            </a:r>
            <a:r>
              <a:rPr lang="en-US" dirty="0"/>
              <a:t>program </a:t>
            </a:r>
            <a:r>
              <a:rPr lang="en-US" dirty="0" err="1"/>
              <a:t>AlphaGo</a:t>
            </a:r>
            <a:r>
              <a:rPr lang="en-US" dirty="0"/>
              <a:t> beat Fan Hui, the European Go champion, five times out of five in tournament </a:t>
            </a:r>
            <a:r>
              <a:rPr lang="en-US" dirty="0" smtClean="0"/>
              <a:t>conditions...”</a:t>
            </a:r>
          </a:p>
          <a:p>
            <a:r>
              <a:rPr lang="en-US" dirty="0" smtClean="0"/>
              <a:t>“</a:t>
            </a:r>
            <a:r>
              <a:rPr lang="en-US" dirty="0" err="1" smtClean="0"/>
              <a:t>AlphaGo</a:t>
            </a:r>
            <a:r>
              <a:rPr lang="en-US" dirty="0" smtClean="0"/>
              <a:t> </a:t>
            </a:r>
            <a:r>
              <a:rPr lang="en-US" dirty="0"/>
              <a:t>was not preprogrammed to play Go: rather, it learned using a general-purpose algorithm that allowed it to interpret the game’s </a:t>
            </a:r>
            <a:r>
              <a:rPr lang="en-US" dirty="0" smtClean="0"/>
              <a:t>patterns.”</a:t>
            </a:r>
          </a:p>
          <a:p>
            <a:r>
              <a:rPr lang="en-US" dirty="0" smtClean="0"/>
              <a:t>“…</a:t>
            </a:r>
            <a:r>
              <a:rPr lang="en-US" dirty="0" err="1" smtClean="0"/>
              <a:t>AlphaGo</a:t>
            </a:r>
            <a:r>
              <a:rPr lang="en-US" dirty="0" smtClean="0"/>
              <a:t> </a:t>
            </a:r>
            <a:r>
              <a:rPr lang="en-US" dirty="0"/>
              <a:t>program applied </a:t>
            </a:r>
            <a:r>
              <a:rPr lang="en-US" b="1" dirty="0">
                <a:solidFill>
                  <a:srgbClr val="FF0000"/>
                </a:solidFill>
              </a:rPr>
              <a:t>deep learning</a:t>
            </a:r>
            <a:r>
              <a:rPr lang="en-US" dirty="0"/>
              <a:t> in neural </a:t>
            </a:r>
            <a:r>
              <a:rPr lang="en-US" dirty="0" smtClean="0"/>
              <a:t>networks (convolutional NN) </a:t>
            </a:r>
            <a:r>
              <a:rPr lang="en-US" dirty="0"/>
              <a:t>— brain-inspired programs in which connections between layers of simulated neurons are strengthened through examples and experience</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solidFill>
                  <a:prstClr val="black">
                    <a:tint val="75000"/>
                  </a:prstClr>
                </a:solidFill>
              </a:rPr>
              <a:pPr/>
              <a:t>7</a:t>
            </a:fld>
            <a:endParaRPr lang="en-US">
              <a:solidFill>
                <a:prstClr val="black">
                  <a:tint val="7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1" y="904103"/>
            <a:ext cx="3800475" cy="4994253"/>
          </a:xfrm>
          <a:prstGeom prst="rect">
            <a:avLst/>
          </a:prstGeom>
        </p:spPr>
      </p:pic>
      <p:sp>
        <p:nvSpPr>
          <p:cNvPr id="2" name="Rectángulo 1"/>
          <p:cNvSpPr/>
          <p:nvPr/>
        </p:nvSpPr>
        <p:spPr>
          <a:xfrm>
            <a:off x="611560" y="116632"/>
            <a:ext cx="7344816" cy="646331"/>
          </a:xfrm>
          <a:prstGeom prst="rect">
            <a:avLst/>
          </a:prstGeom>
        </p:spPr>
        <p:txBody>
          <a:bodyPr wrap="square">
            <a:spAutoFit/>
          </a:bodyPr>
          <a:lstStyle/>
          <a:p>
            <a:r>
              <a:rPr lang="en-US" b="1" dirty="0" smtClean="0"/>
              <a:t>Reinforcement Learning</a:t>
            </a:r>
            <a:r>
              <a:rPr lang="en-US" smtClean="0"/>
              <a:t>: learning </a:t>
            </a:r>
            <a:r>
              <a:rPr lang="en-US" dirty="0"/>
              <a:t>by </a:t>
            </a:r>
            <a:r>
              <a:rPr lang="en-US" dirty="0" smtClean="0"/>
              <a:t>trial-and-error… from </a:t>
            </a:r>
            <a:r>
              <a:rPr lang="en-US" dirty="0"/>
              <a:t>rewards or </a:t>
            </a:r>
            <a:r>
              <a:rPr lang="en-US" dirty="0" smtClean="0"/>
              <a:t>punishments…</a:t>
            </a:r>
            <a:endParaRPr lang="en-US" dirty="0"/>
          </a:p>
        </p:txBody>
      </p:sp>
    </p:spTree>
    <p:extLst>
      <p:ext uri="{BB962C8B-B14F-4D97-AF65-F5344CB8AC3E}">
        <p14:creationId xmlns:p14="http://schemas.microsoft.com/office/powerpoint/2010/main" val="8895037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339752" y="332656"/>
            <a:ext cx="4902304" cy="584775"/>
          </a:xfrm>
          <a:prstGeom prst="rect">
            <a:avLst/>
          </a:prstGeom>
        </p:spPr>
        <p:txBody>
          <a:bodyPr wrap="none">
            <a:spAutoFit/>
          </a:bodyPr>
          <a:lstStyle/>
          <a:p>
            <a:r>
              <a:rPr lang="en-US" sz="3200" dirty="0" smtClean="0">
                <a:solidFill>
                  <a:prstClr val="black"/>
                </a:solidFill>
              </a:rPr>
              <a:t>For multiclass classification: </a:t>
            </a:r>
            <a:endParaRPr lang="en-US" sz="2400" dirty="0"/>
          </a:p>
        </p:txBody>
      </p:sp>
      <p:sp>
        <p:nvSpPr>
          <p:cNvPr id="11" name="Rectángulo 10"/>
          <p:cNvSpPr/>
          <p:nvPr/>
        </p:nvSpPr>
        <p:spPr>
          <a:xfrm>
            <a:off x="1187624" y="1556792"/>
            <a:ext cx="7502631" cy="584775"/>
          </a:xfrm>
          <a:prstGeom prst="rect">
            <a:avLst/>
          </a:prstGeom>
        </p:spPr>
        <p:txBody>
          <a:bodyPr wrap="none">
            <a:spAutoFit/>
          </a:bodyPr>
          <a:lstStyle/>
          <a:p>
            <a:pPr marL="342900" indent="-342900">
              <a:buFont typeface="Arial" panose="020B0604020202020204" pitchFamily="34" charset="0"/>
              <a:buChar char="•"/>
            </a:pPr>
            <a:r>
              <a:rPr lang="en-US" sz="3200" dirty="0" smtClean="0"/>
              <a:t>Similar procedure using </a:t>
            </a:r>
            <a:r>
              <a:rPr lang="en-US" sz="3200" dirty="0" err="1" smtClean="0"/>
              <a:t>Softmax</a:t>
            </a:r>
            <a:r>
              <a:rPr lang="en-US" sz="3200" dirty="0" smtClean="0"/>
              <a:t> function </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708920"/>
            <a:ext cx="7253682" cy="3024336"/>
          </a:xfrm>
          <a:prstGeom prst="rect">
            <a:avLst/>
          </a:prstGeom>
        </p:spPr>
      </p:pic>
    </p:spTree>
    <p:extLst>
      <p:ext uri="{BB962C8B-B14F-4D97-AF65-F5344CB8AC3E}">
        <p14:creationId xmlns:p14="http://schemas.microsoft.com/office/powerpoint/2010/main" val="14188665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圖片 32"/>
          <p:cNvPicPr>
            <a:picLocks noChangeAspect="1"/>
          </p:cNvPicPr>
          <p:nvPr/>
        </p:nvPicPr>
        <p:blipFill>
          <a:blip r:embed="rId3"/>
          <a:stretch>
            <a:fillRect/>
          </a:stretch>
        </p:blipFill>
        <p:spPr>
          <a:xfrm>
            <a:off x="160018" y="2227843"/>
            <a:ext cx="2130022" cy="2116455"/>
          </a:xfrm>
          <a:prstGeom prst="rect">
            <a:avLst/>
          </a:prstGeom>
        </p:spPr>
      </p:pic>
      <p:sp>
        <p:nvSpPr>
          <p:cNvPr id="8" name="文字方塊 7"/>
          <p:cNvSpPr txBox="1"/>
          <p:nvPr/>
        </p:nvSpPr>
        <p:spPr>
          <a:xfrm>
            <a:off x="407377" y="4331325"/>
            <a:ext cx="1447800" cy="369332"/>
          </a:xfrm>
          <a:prstGeom prst="rect">
            <a:avLst/>
          </a:prstGeom>
          <a:noFill/>
        </p:spPr>
        <p:txBody>
          <a:bodyPr wrap="square" rtlCol="0">
            <a:spAutoFit/>
          </a:bodyPr>
          <a:lstStyle/>
          <a:p>
            <a:r>
              <a:rPr lang="en-US" altLang="zh-TW" dirty="0" smtClean="0">
                <a:solidFill>
                  <a:prstClr val="black"/>
                </a:solidFill>
              </a:rPr>
              <a:t>16 x 16 = 256</a:t>
            </a:r>
            <a:endParaRPr lang="zh-TW" altLang="en-US" dirty="0">
              <a:solidFill>
                <a:prstClr val="black"/>
              </a:solidFill>
            </a:endParaRPr>
          </a:p>
        </p:txBody>
      </p:sp>
      <p:sp>
        <p:nvSpPr>
          <p:cNvPr id="35" name="矩形 34"/>
          <p:cNvSpPr/>
          <p:nvPr/>
        </p:nvSpPr>
        <p:spPr>
          <a:xfrm>
            <a:off x="3702826" y="189712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solidFill>
                <a:prstClr val="black"/>
              </a:solidFill>
            </a:endParaRPr>
          </a:p>
        </p:txBody>
      </p:sp>
      <p:sp>
        <p:nvSpPr>
          <p:cNvPr id="40" name="矩形 39"/>
          <p:cNvSpPr/>
          <p:nvPr/>
        </p:nvSpPr>
        <p:spPr>
          <a:xfrm>
            <a:off x="2519723" y="192476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solidFill>
                <a:prstClr val="black"/>
              </a:solidFill>
            </a:endParaRPr>
          </a:p>
        </p:txBody>
      </p:sp>
      <p:sp>
        <p:nvSpPr>
          <p:cNvPr id="46" name="矩形 45"/>
          <p:cNvSpPr/>
          <p:nvPr/>
        </p:nvSpPr>
        <p:spPr>
          <a:xfrm>
            <a:off x="2588111" y="264245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solidFill>
                <a:prstClr val="black"/>
              </a:solidFill>
            </a:endParaRPr>
          </a:p>
        </p:txBody>
      </p:sp>
      <p:sp>
        <p:nvSpPr>
          <p:cNvPr id="47" name="矩形 46"/>
          <p:cNvSpPr/>
          <p:nvPr/>
        </p:nvSpPr>
        <p:spPr>
          <a:xfrm>
            <a:off x="2593929" y="20721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solidFill>
                <a:prstClr val="black"/>
              </a:solidFill>
            </a:endParaRPr>
          </a:p>
        </p:txBody>
      </p:sp>
      <p:graphicFrame>
        <p:nvGraphicFramePr>
          <p:cNvPr id="49" name="Object 12"/>
          <p:cNvGraphicFramePr>
            <a:graphicFrameLocks noChangeAspect="1"/>
          </p:cNvGraphicFramePr>
          <p:nvPr>
            <p:extLst/>
          </p:nvPr>
        </p:nvGraphicFramePr>
        <p:xfrm>
          <a:off x="2606628" y="1976877"/>
          <a:ext cx="325438" cy="461962"/>
        </p:xfrm>
        <a:graphic>
          <a:graphicData uri="http://schemas.openxmlformats.org/presentationml/2006/ole">
            <mc:AlternateContent xmlns:mc="http://schemas.openxmlformats.org/markup-compatibility/2006">
              <mc:Choice xmlns:v="urn:schemas-microsoft-com:vml" Requires="v">
                <p:oleObj spid="_x0000_s31830"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606628" y="197687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2611924" y="2559606"/>
          <a:ext cx="352425" cy="461963"/>
        </p:xfrm>
        <a:graphic>
          <a:graphicData uri="http://schemas.openxmlformats.org/presentationml/2006/ole">
            <mc:AlternateContent xmlns:mc="http://schemas.openxmlformats.org/markup-compatibility/2006">
              <mc:Choice xmlns:v="urn:schemas-microsoft-com:vml" Requires="v">
                <p:oleObj spid="_x0000_s31831"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611924" y="255960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3799936" y="190812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54" name="橢圓 53"/>
          <p:cNvSpPr/>
          <p:nvPr/>
        </p:nvSpPr>
        <p:spPr>
          <a:xfrm>
            <a:off x="3802278" y="268669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55" name="橢圓 54"/>
          <p:cNvSpPr/>
          <p:nvPr/>
        </p:nvSpPr>
        <p:spPr>
          <a:xfrm>
            <a:off x="3790645" y="39147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solidFill>
                <a:prstClr val="black"/>
              </a:solidFill>
            </a:endParaRPr>
          </a:p>
        </p:txBody>
      </p:sp>
      <p:sp>
        <p:nvSpPr>
          <p:cNvPr id="56" name="文字方塊 55"/>
          <p:cNvSpPr txBox="1"/>
          <p:nvPr/>
        </p:nvSpPr>
        <p:spPr>
          <a:xfrm rot="5400000">
            <a:off x="3787898" y="3336999"/>
            <a:ext cx="769257" cy="523220"/>
          </a:xfrm>
          <a:prstGeom prst="rect">
            <a:avLst/>
          </a:prstGeom>
          <a:noFill/>
        </p:spPr>
        <p:txBody>
          <a:bodyPr wrap="square" rtlCol="0">
            <a:spAutoFit/>
          </a:bodyPr>
          <a:lstStyle/>
          <a:p>
            <a:pPr algn="ctr"/>
            <a:r>
              <a:rPr lang="en-US" altLang="zh-TW" sz="2800" dirty="0" smtClean="0">
                <a:solidFill>
                  <a:prstClr val="black"/>
                </a:solidFill>
              </a:rPr>
              <a:t>……</a:t>
            </a:r>
            <a:endParaRPr lang="zh-TW" altLang="en-US" sz="2800" dirty="0">
              <a:solidFill>
                <a:prstClr val="black"/>
              </a:solidFill>
            </a:endParaRPr>
          </a:p>
        </p:txBody>
      </p:sp>
      <p:sp>
        <p:nvSpPr>
          <p:cNvPr id="59" name="矩形 58"/>
          <p:cNvSpPr/>
          <p:nvPr/>
        </p:nvSpPr>
        <p:spPr>
          <a:xfrm>
            <a:off x="2597636" y="40402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solidFill>
                <a:prstClr val="black"/>
              </a:solidFill>
            </a:endParaRPr>
          </a:p>
        </p:txBody>
      </p:sp>
      <p:graphicFrame>
        <p:nvGraphicFramePr>
          <p:cNvPr id="62" name="Object 12"/>
          <p:cNvGraphicFramePr>
            <a:graphicFrameLocks noChangeAspect="1"/>
          </p:cNvGraphicFramePr>
          <p:nvPr>
            <p:extLst/>
          </p:nvPr>
        </p:nvGraphicFramePr>
        <p:xfrm>
          <a:off x="2525713" y="3943446"/>
          <a:ext cx="544512" cy="488950"/>
        </p:xfrm>
        <a:graphic>
          <a:graphicData uri="http://schemas.openxmlformats.org/presentationml/2006/ole">
            <mc:AlternateContent xmlns:mc="http://schemas.openxmlformats.org/markup-compatibility/2006">
              <mc:Choice xmlns:v="urn:schemas-microsoft-com:vml" Requires="v">
                <p:oleObj spid="_x0000_s31832"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2525713" y="394344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2473568" y="3325155"/>
            <a:ext cx="769257" cy="523220"/>
          </a:xfrm>
          <a:prstGeom prst="rect">
            <a:avLst/>
          </a:prstGeom>
          <a:noFill/>
        </p:spPr>
        <p:txBody>
          <a:bodyPr wrap="square" rtlCol="0">
            <a:spAutoFit/>
          </a:bodyPr>
          <a:lstStyle/>
          <a:p>
            <a:pPr algn="ctr"/>
            <a:r>
              <a:rPr lang="en-US" altLang="zh-TW" sz="2800" dirty="0" smtClean="0">
                <a:solidFill>
                  <a:prstClr val="black"/>
                </a:solidFill>
              </a:rPr>
              <a:t>……</a:t>
            </a:r>
            <a:endParaRPr lang="zh-TW" altLang="en-US" sz="2800" dirty="0">
              <a:solidFill>
                <a:prstClr val="black"/>
              </a:solidFill>
            </a:endParaRPr>
          </a:p>
        </p:txBody>
      </p:sp>
      <p:sp>
        <p:nvSpPr>
          <p:cNvPr id="72" name="文字方塊 71"/>
          <p:cNvSpPr txBox="1"/>
          <p:nvPr/>
        </p:nvSpPr>
        <p:spPr>
          <a:xfrm>
            <a:off x="5027143" y="1849540"/>
            <a:ext cx="769257" cy="523220"/>
          </a:xfrm>
          <a:prstGeom prst="rect">
            <a:avLst/>
          </a:prstGeom>
          <a:noFill/>
        </p:spPr>
        <p:txBody>
          <a:bodyPr wrap="square" rtlCol="0">
            <a:spAutoFit/>
          </a:bodyPr>
          <a:lstStyle/>
          <a:p>
            <a:pPr algn="ctr"/>
            <a:r>
              <a:rPr lang="en-US" altLang="zh-TW" sz="2800" dirty="0" smtClean="0">
                <a:solidFill>
                  <a:prstClr val="black"/>
                </a:solidFill>
              </a:rPr>
              <a:t>……</a:t>
            </a:r>
            <a:endParaRPr lang="zh-TW" altLang="en-US" sz="2800" dirty="0">
              <a:solidFill>
                <a:prstClr val="black"/>
              </a:solidFill>
            </a:endParaRPr>
          </a:p>
        </p:txBody>
      </p:sp>
      <p:sp>
        <p:nvSpPr>
          <p:cNvPr id="73" name="文字方塊 72"/>
          <p:cNvSpPr txBox="1"/>
          <p:nvPr/>
        </p:nvSpPr>
        <p:spPr>
          <a:xfrm>
            <a:off x="5170895" y="2635039"/>
            <a:ext cx="769257" cy="523220"/>
          </a:xfrm>
          <a:prstGeom prst="rect">
            <a:avLst/>
          </a:prstGeom>
          <a:noFill/>
        </p:spPr>
        <p:txBody>
          <a:bodyPr wrap="square" rtlCol="0">
            <a:spAutoFit/>
          </a:bodyPr>
          <a:lstStyle/>
          <a:p>
            <a:pPr algn="ctr"/>
            <a:r>
              <a:rPr lang="en-US" altLang="zh-TW" sz="2800" dirty="0" smtClean="0">
                <a:solidFill>
                  <a:prstClr val="black"/>
                </a:solidFill>
              </a:rPr>
              <a:t>……</a:t>
            </a:r>
            <a:endParaRPr lang="zh-TW" altLang="en-US" sz="2800" dirty="0">
              <a:solidFill>
                <a:prstClr val="black"/>
              </a:solidFill>
            </a:endParaRPr>
          </a:p>
        </p:txBody>
      </p:sp>
      <p:sp>
        <p:nvSpPr>
          <p:cNvPr id="74" name="文字方塊 73"/>
          <p:cNvSpPr txBox="1"/>
          <p:nvPr/>
        </p:nvSpPr>
        <p:spPr>
          <a:xfrm>
            <a:off x="5056946" y="3891331"/>
            <a:ext cx="769257" cy="523220"/>
          </a:xfrm>
          <a:prstGeom prst="rect">
            <a:avLst/>
          </a:prstGeom>
          <a:noFill/>
        </p:spPr>
        <p:txBody>
          <a:bodyPr wrap="square" rtlCol="0">
            <a:spAutoFit/>
          </a:bodyPr>
          <a:lstStyle/>
          <a:p>
            <a:pPr algn="ctr"/>
            <a:r>
              <a:rPr lang="en-US" altLang="zh-TW" sz="2800" dirty="0" smtClean="0">
                <a:solidFill>
                  <a:prstClr val="black"/>
                </a:solidFill>
              </a:rPr>
              <a:t>……</a:t>
            </a:r>
            <a:endParaRPr lang="zh-TW" altLang="en-US" sz="2800" dirty="0">
              <a:solidFill>
                <a:prstClr val="black"/>
              </a:solidFill>
            </a:endParaRPr>
          </a:p>
        </p:txBody>
      </p:sp>
      <p:cxnSp>
        <p:nvCxnSpPr>
          <p:cNvPr id="75" name="直線單箭頭接點 74"/>
          <p:cNvCxnSpPr>
            <a:stCxn id="53" idx="6"/>
          </p:cNvCxnSpPr>
          <p:nvPr/>
        </p:nvCxnSpPr>
        <p:spPr>
          <a:xfrm>
            <a:off x="4374094" y="219520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4374094" y="29869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4364803" y="420892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4376436" y="219520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4374094" y="219520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4374094" y="219520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4376436" y="297377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4364803" y="219520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4364803" y="297377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940536" y="219520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936829" y="224357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936829" y="224357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964349" y="219520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931011" y="281390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931011" y="281390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002508" y="219520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976139" y="297377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976139" y="418837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手繪多邊形 11"/>
          <p:cNvSpPr/>
          <p:nvPr/>
        </p:nvSpPr>
        <p:spPr>
          <a:xfrm>
            <a:off x="285750" y="1986158"/>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4" name="手繪多邊形 13"/>
          <p:cNvSpPr/>
          <p:nvPr/>
        </p:nvSpPr>
        <p:spPr>
          <a:xfrm>
            <a:off x="419100" y="2159099"/>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2" name="手繪多邊形 21"/>
          <p:cNvSpPr/>
          <p:nvPr/>
        </p:nvSpPr>
        <p:spPr>
          <a:xfrm>
            <a:off x="2152650" y="4202208"/>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4" name="文字方塊 23"/>
          <p:cNvSpPr txBox="1"/>
          <p:nvPr/>
        </p:nvSpPr>
        <p:spPr>
          <a:xfrm>
            <a:off x="442303" y="4683917"/>
            <a:ext cx="1661390" cy="830997"/>
          </a:xfrm>
          <a:prstGeom prst="rect">
            <a:avLst/>
          </a:prstGeom>
          <a:noFill/>
        </p:spPr>
        <p:txBody>
          <a:bodyPr wrap="square" rtlCol="0">
            <a:spAutoFit/>
          </a:bodyPr>
          <a:lstStyle/>
          <a:p>
            <a:r>
              <a:rPr lang="en-US" altLang="zh-TW" sz="2400" dirty="0" smtClean="0">
                <a:solidFill>
                  <a:prstClr val="black"/>
                </a:solidFill>
              </a:rPr>
              <a:t>Ink → 1</a:t>
            </a:r>
          </a:p>
          <a:p>
            <a:r>
              <a:rPr lang="en-US" altLang="zh-TW" sz="2400" dirty="0" smtClean="0">
                <a:solidFill>
                  <a:prstClr val="black"/>
                </a:solidFill>
              </a:rPr>
              <a:t>No ink </a:t>
            </a:r>
            <a:r>
              <a:rPr lang="en-US" altLang="zh-TW" sz="2400" dirty="0">
                <a:solidFill>
                  <a:prstClr val="black"/>
                </a:solidFill>
              </a:rPr>
              <a:t>→ </a:t>
            </a:r>
            <a:r>
              <a:rPr lang="en-US" altLang="zh-TW" sz="2400" dirty="0" smtClean="0">
                <a:solidFill>
                  <a:prstClr val="black"/>
                </a:solidFill>
              </a:rPr>
              <a:t>0</a:t>
            </a:r>
            <a:endParaRPr lang="zh-TW" altLang="en-US" sz="2400" dirty="0">
              <a:solidFill>
                <a:prstClr val="black"/>
              </a:solidFill>
            </a:endParaRPr>
          </a:p>
        </p:txBody>
      </p:sp>
      <p:sp>
        <p:nvSpPr>
          <p:cNvPr id="4" name="Título 3"/>
          <p:cNvSpPr>
            <a:spLocks noGrp="1"/>
          </p:cNvSpPr>
          <p:nvPr>
            <p:ph type="title"/>
          </p:nvPr>
        </p:nvSpPr>
        <p:spPr>
          <a:xfrm>
            <a:off x="611560" y="10826"/>
            <a:ext cx="7886700" cy="1325563"/>
          </a:xfrm>
        </p:spPr>
        <p:txBody>
          <a:bodyPr/>
          <a:lstStyle/>
          <a:p>
            <a:r>
              <a:rPr lang="en-US" dirty="0" smtClean="0"/>
              <a:t>Digits recognition</a:t>
            </a:r>
            <a:endParaRPr lang="en-US" dirty="0"/>
          </a:p>
        </p:txBody>
      </p:sp>
      <p:sp>
        <p:nvSpPr>
          <p:cNvPr id="71" name="矩形 77"/>
          <p:cNvSpPr/>
          <p:nvPr/>
        </p:nvSpPr>
        <p:spPr>
          <a:xfrm>
            <a:off x="7065415" y="174044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3" name="矩形 75"/>
          <p:cNvSpPr/>
          <p:nvPr/>
        </p:nvSpPr>
        <p:spPr>
          <a:xfrm>
            <a:off x="5652120" y="179286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4" name="直線單箭頭接點 92"/>
          <p:cNvCxnSpPr/>
          <p:nvPr/>
        </p:nvCxnSpPr>
        <p:spPr>
          <a:xfrm>
            <a:off x="6038927" y="284128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3"/>
          <p:cNvCxnSpPr/>
          <p:nvPr/>
        </p:nvCxnSpPr>
        <p:spPr>
          <a:xfrm>
            <a:off x="6148243" y="408717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4"/>
          <p:cNvCxnSpPr/>
          <p:nvPr/>
        </p:nvCxnSpPr>
        <p:spPr>
          <a:xfrm>
            <a:off x="6015043" y="206247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110"/>
          <p:cNvSpPr/>
          <p:nvPr/>
        </p:nvSpPr>
        <p:spPr>
          <a:xfrm>
            <a:off x="5727964" y="178475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8" name="橢圓 111"/>
          <p:cNvSpPr/>
          <p:nvPr/>
        </p:nvSpPr>
        <p:spPr>
          <a:xfrm>
            <a:off x="5730306" y="254466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9" name="橢圓 112"/>
          <p:cNvSpPr/>
          <p:nvPr/>
        </p:nvSpPr>
        <p:spPr>
          <a:xfrm>
            <a:off x="5737334" y="37913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0" name="文字方塊 113"/>
          <p:cNvSpPr txBox="1"/>
          <p:nvPr/>
        </p:nvSpPr>
        <p:spPr>
          <a:xfrm rot="5400000">
            <a:off x="5734587" y="321046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1" name="文字方塊 135"/>
          <p:cNvSpPr txBox="1"/>
          <p:nvPr/>
        </p:nvSpPr>
        <p:spPr>
          <a:xfrm rot="5400000">
            <a:off x="7007605" y="324144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2" name="文字方塊 136"/>
          <p:cNvSpPr txBox="1"/>
          <p:nvPr/>
        </p:nvSpPr>
        <p:spPr>
          <a:xfrm>
            <a:off x="7076698" y="1722619"/>
            <a:ext cx="631069" cy="523220"/>
          </a:xfrm>
          <a:prstGeom prst="rect">
            <a:avLst/>
          </a:prstGeom>
          <a:noFill/>
        </p:spPr>
        <p:txBody>
          <a:bodyPr wrap="square" rtlCol="0">
            <a:spAutoFit/>
          </a:bodyPr>
          <a:lstStyle/>
          <a:p>
            <a:r>
              <a:rPr lang="en-US" altLang="zh-TW" sz="2800" dirty="0" smtClean="0"/>
              <a:t>z</a:t>
            </a:r>
            <a:r>
              <a:rPr lang="en-US" altLang="zh-TW" sz="2800" baseline="-25000" dirty="0" smtClean="0"/>
              <a:t>1</a:t>
            </a:r>
            <a:endParaRPr lang="zh-TW" altLang="en-US" sz="2800" baseline="-25000" dirty="0"/>
          </a:p>
        </p:txBody>
      </p:sp>
      <p:sp>
        <p:nvSpPr>
          <p:cNvPr id="103" name="文字方塊 137"/>
          <p:cNvSpPr txBox="1"/>
          <p:nvPr/>
        </p:nvSpPr>
        <p:spPr>
          <a:xfrm>
            <a:off x="7065415" y="2520839"/>
            <a:ext cx="631069" cy="523220"/>
          </a:xfrm>
          <a:prstGeom prst="rect">
            <a:avLst/>
          </a:prstGeom>
          <a:noFill/>
        </p:spPr>
        <p:txBody>
          <a:bodyPr wrap="square" rtlCol="0">
            <a:spAutoFit/>
          </a:bodyPr>
          <a:lstStyle/>
          <a:p>
            <a:r>
              <a:rPr lang="en-US" altLang="zh-TW" sz="2800" dirty="0" smtClean="0"/>
              <a:t>z</a:t>
            </a:r>
            <a:r>
              <a:rPr lang="en-US" altLang="zh-TW" sz="2800" baseline="-25000" dirty="0" smtClean="0"/>
              <a:t>2</a:t>
            </a:r>
            <a:endParaRPr lang="zh-TW" altLang="en-US" sz="2800" baseline="-25000" dirty="0"/>
          </a:p>
        </p:txBody>
      </p:sp>
      <p:sp>
        <p:nvSpPr>
          <p:cNvPr id="104" name="文字方塊 138"/>
          <p:cNvSpPr txBox="1"/>
          <p:nvPr/>
        </p:nvSpPr>
        <p:spPr>
          <a:xfrm>
            <a:off x="7065415" y="3787071"/>
            <a:ext cx="631069" cy="523220"/>
          </a:xfrm>
          <a:prstGeom prst="rect">
            <a:avLst/>
          </a:prstGeom>
          <a:noFill/>
        </p:spPr>
        <p:txBody>
          <a:bodyPr wrap="square" rtlCol="0">
            <a:spAutoFit/>
          </a:bodyPr>
          <a:lstStyle/>
          <a:p>
            <a:r>
              <a:rPr lang="en-US" altLang="zh-TW" sz="2800" dirty="0" err="1"/>
              <a:t>z</a:t>
            </a:r>
            <a:r>
              <a:rPr lang="en-US" altLang="zh-TW" sz="2800" baseline="-25000" dirty="0" err="1" smtClean="0"/>
              <a:t>M</a:t>
            </a:r>
            <a:endParaRPr lang="zh-TW" altLang="en-US" sz="2800" baseline="-25000" dirty="0"/>
          </a:p>
        </p:txBody>
      </p:sp>
      <p:sp>
        <p:nvSpPr>
          <p:cNvPr id="5" name="Rectángulo 4"/>
          <p:cNvSpPr/>
          <p:nvPr/>
        </p:nvSpPr>
        <p:spPr>
          <a:xfrm>
            <a:off x="5148064" y="1124744"/>
            <a:ext cx="1757341" cy="461665"/>
          </a:xfrm>
          <a:prstGeom prst="rect">
            <a:avLst/>
          </a:prstGeom>
        </p:spPr>
        <p:txBody>
          <a:bodyPr wrap="none">
            <a:spAutoFit/>
          </a:bodyPr>
          <a:lstStyle/>
          <a:p>
            <a:pPr lvl="0"/>
            <a:r>
              <a:rPr lang="es-ES" altLang="zh-TW" sz="2400" dirty="0" smtClean="0">
                <a:solidFill>
                  <a:prstClr val="black"/>
                </a:solidFill>
              </a:rPr>
              <a:t>Output </a:t>
            </a:r>
            <a:r>
              <a:rPr lang="es-ES" altLang="zh-TW" sz="2400" dirty="0" err="1" smtClean="0">
                <a:solidFill>
                  <a:prstClr val="black"/>
                </a:solidFill>
              </a:rPr>
              <a:t>layer</a:t>
            </a:r>
            <a:endParaRPr lang="en-US" altLang="zh-TW" sz="2400" dirty="0">
              <a:solidFill>
                <a:prstClr val="black"/>
              </a:solidFill>
            </a:endParaRPr>
          </a:p>
        </p:txBody>
      </p:sp>
      <p:sp>
        <p:nvSpPr>
          <p:cNvPr id="107" name="文字方塊 22"/>
          <p:cNvSpPr txBox="1"/>
          <p:nvPr/>
        </p:nvSpPr>
        <p:spPr>
          <a:xfrm>
            <a:off x="4499992" y="4653136"/>
            <a:ext cx="4104456" cy="892552"/>
          </a:xfrm>
          <a:prstGeom prst="rect">
            <a:avLst/>
          </a:prstGeom>
          <a:noFill/>
        </p:spPr>
        <p:txBody>
          <a:bodyPr wrap="square" rtlCol="0">
            <a:spAutoFit/>
          </a:bodyPr>
          <a:lstStyle/>
          <a:p>
            <a:pPr lvl="0"/>
            <a:r>
              <a:rPr lang="en-US" altLang="zh-TW" sz="2400" dirty="0" smtClean="0"/>
              <a:t>In general, the output of network can be any value </a:t>
            </a:r>
            <a:r>
              <a:rPr lang="en-US" altLang="zh-TW" sz="2800" dirty="0" err="1" smtClean="0">
                <a:solidFill>
                  <a:prstClr val="black"/>
                </a:solidFill>
              </a:rPr>
              <a:t>z</a:t>
            </a:r>
            <a:r>
              <a:rPr lang="en-US" altLang="zh-TW" sz="2800" baseline="-25000" dirty="0" err="1" smtClean="0">
                <a:solidFill>
                  <a:prstClr val="black"/>
                </a:solidFill>
              </a:rPr>
              <a:t>i</a:t>
            </a:r>
            <a:endParaRPr lang="zh-TW" altLang="en-US" sz="2800" baseline="-25000" dirty="0">
              <a:solidFill>
                <a:prstClr val="black"/>
              </a:solidFill>
            </a:endParaRPr>
          </a:p>
        </p:txBody>
      </p:sp>
      <p:sp>
        <p:nvSpPr>
          <p:cNvPr id="108" name="文字方塊 23"/>
          <p:cNvSpPr txBox="1"/>
          <p:nvPr/>
        </p:nvSpPr>
        <p:spPr>
          <a:xfrm>
            <a:off x="4572000" y="5733256"/>
            <a:ext cx="3728961" cy="461665"/>
          </a:xfrm>
          <a:prstGeom prst="rect">
            <a:avLst/>
          </a:prstGeom>
          <a:noFill/>
        </p:spPr>
        <p:txBody>
          <a:bodyPr wrap="square" rtlCol="0">
            <a:spAutoFit/>
          </a:bodyPr>
          <a:lstStyle/>
          <a:p>
            <a:r>
              <a:rPr lang="en-US" altLang="zh-TW" sz="2400" dirty="0" smtClean="0"/>
              <a:t>May not be easy </a:t>
            </a:r>
            <a:r>
              <a:rPr lang="en-US" altLang="zh-TW" sz="2400" dirty="0"/>
              <a:t>to interpret </a:t>
            </a:r>
            <a:endParaRPr lang="zh-TW" altLang="en-US" sz="2400" dirty="0"/>
          </a:p>
        </p:txBody>
      </p:sp>
    </p:spTree>
    <p:extLst>
      <p:ext uri="{BB962C8B-B14F-4D97-AF65-F5344CB8AC3E}">
        <p14:creationId xmlns:p14="http://schemas.microsoft.com/office/powerpoint/2010/main" val="318586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96848" y="3041686"/>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err="1" smtClean="0"/>
              <a:t>Softmax</a:t>
            </a:r>
            <a:endParaRPr lang="zh-TW" altLang="en-US" dirty="0"/>
          </a:p>
        </p:txBody>
      </p:sp>
      <p:sp>
        <p:nvSpPr>
          <p:cNvPr id="3" name="內容版面配置區 2"/>
          <p:cNvSpPr>
            <a:spLocks noGrp="1"/>
          </p:cNvSpPr>
          <p:nvPr>
            <p:ph idx="1"/>
          </p:nvPr>
        </p:nvSpPr>
        <p:spPr/>
        <p:txBody>
          <a:bodyPr/>
          <a:lstStyle/>
          <a:p>
            <a:r>
              <a:rPr lang="en-US" altLang="zh-TW" dirty="0" err="1" smtClean="0"/>
              <a:t>Softmax</a:t>
            </a:r>
            <a:r>
              <a:rPr lang="en-US" altLang="zh-TW" dirty="0" smtClean="0"/>
              <a:t> layer as the output layer</a:t>
            </a:r>
            <a:endParaRPr lang="zh-TW" altLang="en-US" dirty="0"/>
          </a:p>
        </p:txBody>
      </p:sp>
      <p:sp>
        <p:nvSpPr>
          <p:cNvPr id="7" name="橢圓 6"/>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33229" name="方程式" r:id="rId4" imgW="164880" imgH="228600" progId="Equation.3">
                  <p:embed/>
                </p:oleObj>
              </mc:Choice>
              <mc:Fallback>
                <p:oleObj name="方程式" r:id="rId4" imgW="164880" imgH="228600" progId="Equation.3">
                  <p:embed/>
                  <p:pic>
                    <p:nvPicPr>
                      <p:cNvPr id="0" name=""/>
                      <p:cNvPicPr>
                        <a:picLocks noChangeAspect="1" noChangeArrowheads="1"/>
                      </p:cNvPicPr>
                      <p:nvPr/>
                    </p:nvPicPr>
                    <p:blipFill>
                      <a:blip r:embed="rId5"/>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33230" name="方程式" r:id="rId6" imgW="164880" imgH="228600" progId="Equation.3">
                  <p:embed/>
                </p:oleObj>
              </mc:Choice>
              <mc:Fallback>
                <p:oleObj name="方程式" r:id="rId6" imgW="164880" imgH="228600" progId="Equation.3">
                  <p:embed/>
                  <p:pic>
                    <p:nvPicPr>
                      <p:cNvPr id="0" name=""/>
                      <p:cNvPicPr>
                        <a:picLocks noChangeAspect="1" noChangeArrowheads="1"/>
                      </p:cNvPicPr>
                      <p:nvPr/>
                    </p:nvPicPr>
                    <p:blipFill>
                      <a:blip r:embed="rId7"/>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33231" name="方程式" r:id="rId8" imgW="164880" imgH="241200" progId="Equation.3">
                  <p:embed/>
                </p:oleObj>
              </mc:Choice>
              <mc:Fallback>
                <p:oleObj name="方程式" r:id="rId8" imgW="164880" imgH="241200" progId="Equation.3">
                  <p:embed/>
                  <p:pic>
                    <p:nvPicPr>
                      <p:cNvPr id="0" name=""/>
                      <p:cNvPicPr>
                        <a:picLocks noChangeAspect="1" noChangeArrowheads="1"/>
                      </p:cNvPicPr>
                      <p:nvPr/>
                    </p:nvPicPr>
                    <p:blipFill>
                      <a:blip r:embed="rId9"/>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084351" y="2455419"/>
            <a:ext cx="3614559" cy="461665"/>
          </a:xfrm>
          <a:prstGeom prst="rect">
            <a:avLst/>
          </a:prstGeom>
          <a:noFill/>
        </p:spPr>
        <p:txBody>
          <a:bodyPr wrap="square" rtlCol="0">
            <a:spAutoFit/>
          </a:bodyPr>
          <a:lstStyle/>
          <a:p>
            <a:pPr algn="ctr"/>
            <a:r>
              <a:rPr lang="en-US" altLang="zh-TW" sz="2400" b="1" i="1" u="sng" dirty="0" err="1" smtClean="0"/>
              <a:t>Softmax</a:t>
            </a:r>
            <a:r>
              <a:rPr lang="en-US" altLang="zh-TW" sz="2400" b="1" i="1" u="sng" dirty="0" smtClean="0"/>
              <a:t> Layer</a:t>
            </a:r>
            <a:endParaRPr lang="zh-TW" altLang="en-US" sz="2400" b="1" i="1" u="sng" dirty="0"/>
          </a:p>
        </p:txBody>
      </p:sp>
      <p:graphicFrame>
        <p:nvGraphicFramePr>
          <p:cNvPr id="41" name="Object 12"/>
          <p:cNvGraphicFramePr>
            <a:graphicFrameLocks noChangeAspect="1"/>
          </p:cNvGraphicFramePr>
          <p:nvPr>
            <p:extLst/>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33232" name="方程式" r:id="rId10" imgW="114120" imgH="139680" progId="Equation.3">
                  <p:embed/>
                </p:oleObj>
              </mc:Choice>
              <mc:Fallback>
                <p:oleObj name="方程式" r:id="rId10" imgW="114120" imgH="139680" progId="Equation.3">
                  <p:embed/>
                  <p:pic>
                    <p:nvPicPr>
                      <p:cNvPr id="0" name=""/>
                      <p:cNvPicPr>
                        <a:picLocks noChangeAspect="1" noChangeArrowheads="1"/>
                      </p:cNvPicPr>
                      <p:nvPr/>
                    </p:nvPicPr>
                    <p:blipFill>
                      <a:blip r:embed="rId11"/>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33233" name="方程式" r:id="rId12" imgW="114120" imgH="139680" progId="Equation.3">
                  <p:embed/>
                </p:oleObj>
              </mc:Choice>
              <mc:Fallback>
                <p:oleObj name="方程式" r:id="rId12" imgW="114120" imgH="139680" progId="Equation.3">
                  <p:embed/>
                  <p:pic>
                    <p:nvPicPr>
                      <p:cNvPr id="0" name=""/>
                      <p:cNvPicPr>
                        <a:picLocks noChangeAspect="1" noChangeArrowheads="1"/>
                      </p:cNvPicPr>
                      <p:nvPr/>
                    </p:nvPicPr>
                    <p:blipFill>
                      <a:blip r:embed="rId13"/>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33234" name="方程式" r:id="rId14" imgW="114120" imgH="139680" progId="Equation.3">
                  <p:embed/>
                </p:oleObj>
              </mc:Choice>
              <mc:Fallback>
                <p:oleObj name="方程式" r:id="rId14" imgW="114120" imgH="139680" progId="Equation.3">
                  <p:embed/>
                  <p:pic>
                    <p:nvPicPr>
                      <p:cNvPr id="0" name=""/>
                      <p:cNvPicPr>
                        <a:picLocks noChangeAspect="1" noChangeArrowheads="1"/>
                      </p:cNvPicPr>
                      <p:nvPr/>
                    </p:nvPicPr>
                    <p:blipFill>
                      <a:blip r:embed="rId15"/>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487613" y="3186113"/>
          <a:ext cx="433387" cy="487362"/>
        </p:xfrm>
        <a:graphic>
          <a:graphicData uri="http://schemas.openxmlformats.org/presentationml/2006/ole">
            <mc:AlternateContent xmlns:mc="http://schemas.openxmlformats.org/markup-compatibility/2006">
              <mc:Choice xmlns:v="urn:schemas-microsoft-com:vml" Requires="v">
                <p:oleObj spid="_x0000_s33235" name="方程式" r:id="rId16" imgW="203040" imgH="228600" progId="Equation.3">
                  <p:embed/>
                </p:oleObj>
              </mc:Choice>
              <mc:Fallback>
                <p:oleObj name="方程式" r:id="rId16" imgW="203040" imgH="228600" progId="Equation.3">
                  <p:embed/>
                  <p:pic>
                    <p:nvPicPr>
                      <p:cNvPr id="0" name=""/>
                      <p:cNvPicPr>
                        <a:picLocks noChangeAspect="1" noChangeArrowheads="1"/>
                      </p:cNvPicPr>
                      <p:nvPr/>
                    </p:nvPicPr>
                    <p:blipFill>
                      <a:blip r:embed="rId17"/>
                      <a:srcRect/>
                      <a:stretch>
                        <a:fillRect/>
                      </a:stretch>
                    </p:blipFill>
                    <p:spPr bwMode="auto">
                      <a:xfrm>
                        <a:off x="2487613"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3205163" y="4127500"/>
          <a:ext cx="433387" cy="487363"/>
        </p:xfrm>
        <a:graphic>
          <a:graphicData uri="http://schemas.openxmlformats.org/presentationml/2006/ole">
            <mc:AlternateContent xmlns:mc="http://schemas.openxmlformats.org/markup-compatibility/2006">
              <mc:Choice xmlns:v="urn:schemas-microsoft-com:vml" Requires="v">
                <p:oleObj spid="_x0000_s33236" name="方程式" r:id="rId18" imgW="203040" imgH="228600" progId="Equation.3">
                  <p:embed/>
                </p:oleObj>
              </mc:Choice>
              <mc:Fallback>
                <p:oleObj name="方程式" r:id="rId18" imgW="203040" imgH="228600" progId="Equation.3">
                  <p:embed/>
                  <p:pic>
                    <p:nvPicPr>
                      <p:cNvPr id="0" name=""/>
                      <p:cNvPicPr>
                        <a:picLocks noChangeAspect="1" noChangeArrowheads="1"/>
                      </p:cNvPicPr>
                      <p:nvPr/>
                    </p:nvPicPr>
                    <p:blipFill>
                      <a:blip r:embed="rId19"/>
                      <a:srcRect/>
                      <a:stretch>
                        <a:fillRect/>
                      </a:stretch>
                    </p:blipFill>
                    <p:spPr bwMode="auto">
                      <a:xfrm>
                        <a:off x="3205163" y="4127500"/>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3748088" y="5011738"/>
          <a:ext cx="433387" cy="487362"/>
        </p:xfrm>
        <a:graphic>
          <a:graphicData uri="http://schemas.openxmlformats.org/presentationml/2006/ole">
            <mc:AlternateContent xmlns:mc="http://schemas.openxmlformats.org/markup-compatibility/2006">
              <mc:Choice xmlns:v="urn:schemas-microsoft-com:vml" Requires="v">
                <p:oleObj spid="_x0000_s33237" name="方程式" r:id="rId20" imgW="203040" imgH="228600" progId="Equation.3">
                  <p:embed/>
                </p:oleObj>
              </mc:Choice>
              <mc:Fallback>
                <p:oleObj name="方程式" r:id="rId20" imgW="203040" imgH="228600" progId="Equation.3">
                  <p:embed/>
                  <p:pic>
                    <p:nvPicPr>
                      <p:cNvPr id="0" name=""/>
                      <p:cNvPicPr>
                        <a:picLocks noChangeAspect="1" noChangeArrowheads="1"/>
                      </p:cNvPicPr>
                      <p:nvPr/>
                    </p:nvPicPr>
                    <p:blipFill>
                      <a:blip r:embed="rId21"/>
                      <a:srcRect/>
                      <a:stretch>
                        <a:fillRect/>
                      </a:stretch>
                    </p:blipFill>
                    <p:spPr bwMode="auto">
                      <a:xfrm>
                        <a:off x="3748088"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群組 26"/>
          <p:cNvGrpSpPr/>
          <p:nvPr/>
        </p:nvGrpSpPr>
        <p:grpSpPr>
          <a:xfrm>
            <a:off x="3055803" y="5833131"/>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3238" name="方程式" r:id="rId22" imgW="139680" imgH="139680" progId="Equation.3">
                    <p:embed/>
                  </p:oleObj>
                </mc:Choice>
                <mc:Fallback>
                  <p:oleObj name="方程式" r:id="rId22" imgW="139680" imgH="139680" progId="Equation.3">
                    <p:embed/>
                    <p:pic>
                      <p:nvPicPr>
                        <p:cNvPr id="0" name=""/>
                        <p:cNvPicPr>
                          <a:picLocks noChangeAspect="1" noChangeArrowheads="1"/>
                        </p:cNvPicPr>
                        <p:nvPr/>
                      </p:nvPicPr>
                      <p:blipFill>
                        <a:blip r:embed="rId2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5" name="Object 12"/>
          <p:cNvGraphicFramePr>
            <a:graphicFrameLocks noChangeAspect="1"/>
          </p:cNvGraphicFramePr>
          <p:nvPr>
            <p:extLst/>
          </p:nvPr>
        </p:nvGraphicFramePr>
        <p:xfrm>
          <a:off x="6986588" y="3065463"/>
          <a:ext cx="2032000" cy="947737"/>
        </p:xfrm>
        <a:graphic>
          <a:graphicData uri="http://schemas.openxmlformats.org/presentationml/2006/ole">
            <mc:AlternateContent xmlns:mc="http://schemas.openxmlformats.org/markup-compatibility/2006">
              <mc:Choice xmlns:v="urn:schemas-microsoft-com:vml" Requires="v">
                <p:oleObj spid="_x0000_s33239" name="方程式" r:id="rId24" imgW="952200" imgH="444240" progId="Equation.3">
                  <p:embed/>
                </p:oleObj>
              </mc:Choice>
              <mc:Fallback>
                <p:oleObj name="方程式" r:id="rId24" imgW="952200" imgH="444240" progId="Equation.3">
                  <p:embed/>
                  <p:pic>
                    <p:nvPicPr>
                      <p:cNvPr id="0" name=""/>
                      <p:cNvPicPr>
                        <a:picLocks noChangeAspect="1" noChangeArrowheads="1"/>
                      </p:cNvPicPr>
                      <p:nvPr/>
                    </p:nvPicPr>
                    <p:blipFill>
                      <a:blip r:embed="rId25"/>
                      <a:srcRect/>
                      <a:stretch>
                        <a:fillRect/>
                      </a:stretch>
                    </p:blipFill>
                    <p:spPr bwMode="auto">
                      <a:xfrm>
                        <a:off x="6986588" y="3065463"/>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nvPr>
        </p:nvGraphicFramePr>
        <p:xfrm>
          <a:off x="3636963" y="5624513"/>
          <a:ext cx="868362" cy="949325"/>
        </p:xfrm>
        <a:graphic>
          <a:graphicData uri="http://schemas.openxmlformats.org/presentationml/2006/ole">
            <mc:AlternateContent xmlns:mc="http://schemas.openxmlformats.org/markup-compatibility/2006">
              <mc:Choice xmlns:v="urn:schemas-microsoft-com:vml" Requires="v">
                <p:oleObj spid="_x0000_s33240" name="方程式" r:id="rId26" imgW="406080" imgH="444240" progId="Equation.3">
                  <p:embed/>
                </p:oleObj>
              </mc:Choice>
              <mc:Fallback>
                <p:oleObj name="方程式" r:id="rId26" imgW="406080" imgH="444240" progId="Equation.3">
                  <p:embed/>
                  <p:pic>
                    <p:nvPicPr>
                      <p:cNvPr id="0" name=""/>
                      <p:cNvPicPr>
                        <a:picLocks noChangeAspect="1" noChangeArrowheads="1"/>
                      </p:cNvPicPr>
                      <p:nvPr/>
                    </p:nvPicPr>
                    <p:blipFill>
                      <a:blip r:embed="rId27"/>
                      <a:srcRect/>
                      <a:stretch>
                        <a:fillRect/>
                      </a:stretch>
                    </p:blipFill>
                    <p:spPr bwMode="auto">
                      <a:xfrm>
                        <a:off x="3636963" y="562451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604781" y="3290494"/>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33241" name="方程式" r:id="rId28" imgW="126720" imgH="126720" progId="Equation.3">
                    <p:embed/>
                  </p:oleObj>
                </mc:Choice>
                <mc:Fallback>
                  <p:oleObj name="方程式" r:id="rId28" imgW="126720" imgH="126720" progId="Equation.3">
                    <p:embed/>
                    <p:pic>
                      <p:nvPicPr>
                        <p:cNvPr id="0" name=""/>
                        <p:cNvPicPr>
                          <a:picLocks noChangeAspect="1" noChangeArrowheads="1"/>
                        </p:cNvPicPr>
                        <p:nvPr/>
                      </p:nvPicPr>
                      <p:blipFill>
                        <a:blip r:embed="rId29"/>
                        <a:srcRect/>
                        <a:stretch>
                          <a:fillRect/>
                        </a:stretch>
                      </p:blipFill>
                      <p:spPr bwMode="auto">
                        <a:xfrm>
                          <a:off x="3452214" y="3562455"/>
                          <a:ext cx="350837" cy="352425"/>
                        </a:xfrm>
                        <a:prstGeom prst="rect">
                          <a:avLst/>
                        </a:prstGeom>
                        <a:noFill/>
                        <a:extLst/>
                      </p:spPr>
                    </p:pic>
                  </p:oleObj>
                </mc:Fallback>
              </mc:AlternateContent>
            </a:graphicData>
          </a:graphic>
        </p:graphicFrame>
      </p:grpSp>
      <p:grpSp>
        <p:nvGrpSpPr>
          <p:cNvPr id="52" name="群組 51"/>
          <p:cNvGrpSpPr/>
          <p:nvPr/>
        </p:nvGrpSpPr>
        <p:grpSpPr>
          <a:xfrm>
            <a:off x="5253394" y="4193274"/>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33242"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3452978" y="3563248"/>
                          <a:ext cx="349250" cy="352425"/>
                        </a:xfrm>
                        <a:prstGeom prst="rect">
                          <a:avLst/>
                        </a:prstGeom>
                        <a:noFill/>
                        <a:extLst/>
                      </p:spPr>
                    </p:pic>
                  </p:oleObj>
                </mc:Fallback>
              </mc:AlternateContent>
            </a:graphicData>
          </a:graphic>
        </p:graphicFrame>
      </p:grpSp>
      <p:grpSp>
        <p:nvGrpSpPr>
          <p:cNvPr id="55" name="群組 54"/>
          <p:cNvGrpSpPr/>
          <p:nvPr/>
        </p:nvGrpSpPr>
        <p:grpSpPr>
          <a:xfrm>
            <a:off x="5909505" y="5095715"/>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33243" name="方程式" r:id="rId32" imgW="126720" imgH="126720" progId="Equation.3">
                    <p:embed/>
                  </p:oleObj>
                </mc:Choice>
                <mc:Fallback>
                  <p:oleObj name="方程式" r:id="rId32" imgW="126720" imgH="126720" progId="Equation.3">
                    <p:embed/>
                    <p:pic>
                      <p:nvPicPr>
                        <p:cNvPr id="0" name=""/>
                        <p:cNvPicPr>
                          <a:picLocks noChangeAspect="1" noChangeArrowheads="1"/>
                        </p:cNvPicPr>
                        <p:nvPr/>
                      </p:nvPicPr>
                      <p:blipFill>
                        <a:blip r:embed="rId33"/>
                        <a:srcRect/>
                        <a:stretch>
                          <a:fillRect/>
                        </a:stretch>
                      </p:blipFill>
                      <p:spPr bwMode="auto">
                        <a:xfrm>
                          <a:off x="3452002" y="3562263"/>
                          <a:ext cx="350837" cy="352425"/>
                        </a:xfrm>
                        <a:prstGeom prst="rect">
                          <a:avLst/>
                        </a:prstGeom>
                        <a:noFill/>
                        <a:extLst/>
                      </p:spPr>
                    </p:pic>
                  </p:oleObj>
                </mc:Fallback>
              </mc:AlternateContent>
            </a:graphicData>
          </a:graphic>
        </p:graphicFrame>
      </p:grpSp>
      <p:cxnSp>
        <p:nvCxnSpPr>
          <p:cNvPr id="58" name="直線單箭頭接點 57"/>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683703" y="4873349"/>
            <a:ext cx="461193" cy="461665"/>
          </a:xfrm>
          <a:prstGeom prst="rect">
            <a:avLst/>
          </a:prstGeom>
        </p:spPr>
        <p:txBody>
          <a:bodyPr wrap="square">
            <a:spAutoFit/>
          </a:bodyPr>
          <a:lstStyle/>
          <a:p>
            <a:r>
              <a:rPr lang="en-US" altLang="zh-TW" sz="2400" b="1" dirty="0" smtClean="0">
                <a:solidFill>
                  <a:srgbClr val="FF0000"/>
                </a:solidFill>
              </a:rPr>
              <a:t>-3</a:t>
            </a:r>
            <a:endParaRPr lang="zh-TW" altLang="en-US" sz="2400" b="1" dirty="0">
              <a:solidFill>
                <a:srgbClr val="FF0000"/>
              </a:solidFill>
            </a:endParaRPr>
          </a:p>
        </p:txBody>
      </p:sp>
      <p:sp>
        <p:nvSpPr>
          <p:cNvPr id="105" name="矩形 104"/>
          <p:cNvSpPr/>
          <p:nvPr/>
        </p:nvSpPr>
        <p:spPr>
          <a:xfrm>
            <a:off x="667417" y="3999478"/>
            <a:ext cx="528324" cy="461665"/>
          </a:xfrm>
          <a:prstGeom prst="rect">
            <a:avLst/>
          </a:prstGeom>
        </p:spPr>
        <p:txBody>
          <a:bodyPr wrap="square">
            <a:spAutoFit/>
          </a:bodyPr>
          <a:lstStyle/>
          <a:p>
            <a:r>
              <a:rPr lang="en-US" altLang="zh-TW" sz="2400" b="1" dirty="0" smtClean="0">
                <a:solidFill>
                  <a:srgbClr val="FF0000"/>
                </a:solidFill>
              </a:rPr>
              <a:t>1</a:t>
            </a:r>
            <a:endParaRPr lang="zh-TW" altLang="en-US" sz="2400" b="1" dirty="0">
              <a:solidFill>
                <a:srgbClr val="FF0000"/>
              </a:solidFill>
            </a:endParaRPr>
          </a:p>
        </p:txBody>
      </p:sp>
      <p:sp>
        <p:nvSpPr>
          <p:cNvPr id="106" name="矩形 105"/>
          <p:cNvSpPr/>
          <p:nvPr/>
        </p:nvSpPr>
        <p:spPr>
          <a:xfrm>
            <a:off x="3561227" y="4030727"/>
            <a:ext cx="665082" cy="461665"/>
          </a:xfrm>
          <a:prstGeom prst="rect">
            <a:avLst/>
          </a:prstGeom>
        </p:spPr>
        <p:txBody>
          <a:bodyPr wrap="square">
            <a:spAutoFit/>
          </a:bodyPr>
          <a:lstStyle/>
          <a:p>
            <a:r>
              <a:rPr lang="en-US" altLang="zh-TW" sz="2400" b="1" dirty="0" smtClean="0">
                <a:solidFill>
                  <a:srgbClr val="FF0000"/>
                </a:solidFill>
                <a:latin typeface="+mj-lt"/>
              </a:rPr>
              <a:t>2.7</a:t>
            </a:r>
            <a:endParaRPr lang="zh-TW" altLang="en-US" sz="2400" b="1" dirty="0">
              <a:solidFill>
                <a:srgbClr val="FF0000"/>
              </a:solidFill>
              <a:latin typeface="+mj-lt"/>
            </a:endParaRPr>
          </a:p>
        </p:txBody>
      </p:sp>
      <p:sp>
        <p:nvSpPr>
          <p:cNvPr id="107" name="矩形 106"/>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08" name="矩形 107"/>
          <p:cNvSpPr/>
          <p:nvPr/>
        </p:nvSpPr>
        <p:spPr>
          <a:xfrm>
            <a:off x="4104192" y="4844655"/>
            <a:ext cx="1036480" cy="461665"/>
          </a:xfrm>
          <a:prstGeom prst="rect">
            <a:avLst/>
          </a:prstGeom>
        </p:spPr>
        <p:txBody>
          <a:bodyPr wrap="square">
            <a:spAutoFit/>
          </a:bodyPr>
          <a:lstStyle/>
          <a:p>
            <a:r>
              <a:rPr lang="en-US" altLang="zh-TW" sz="2400" b="1" dirty="0" smtClean="0">
                <a:solidFill>
                  <a:srgbClr val="FF0000"/>
                </a:solidFill>
                <a:latin typeface="+mj-lt"/>
              </a:rPr>
              <a:t>0.05</a:t>
            </a:r>
            <a:endParaRPr lang="zh-TW" altLang="en-US" sz="2400" b="1" dirty="0">
              <a:solidFill>
                <a:srgbClr val="FF0000"/>
              </a:solidFill>
              <a:latin typeface="+mj-lt"/>
            </a:endParaRPr>
          </a:p>
        </p:txBody>
      </p:sp>
      <p:sp>
        <p:nvSpPr>
          <p:cNvPr id="109" name="矩形 108"/>
          <p:cNvSpPr/>
          <p:nvPr/>
        </p:nvSpPr>
        <p:spPr>
          <a:xfrm>
            <a:off x="6550146" y="3036238"/>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0.88</a:t>
            </a:r>
            <a:endParaRPr lang="zh-TW" altLang="en-US" sz="2400" b="1" dirty="0">
              <a:solidFill>
                <a:srgbClr val="FF0000"/>
              </a:solidFill>
            </a:endParaRPr>
          </a:p>
        </p:txBody>
      </p:sp>
      <p:sp>
        <p:nvSpPr>
          <p:cNvPr id="110" name="矩形 109"/>
          <p:cNvSpPr/>
          <p:nvPr/>
        </p:nvSpPr>
        <p:spPr>
          <a:xfrm>
            <a:off x="6573941" y="3922105"/>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0.12</a:t>
            </a:r>
            <a:endParaRPr lang="zh-TW" altLang="en-US" sz="2400" b="1" dirty="0">
              <a:solidFill>
                <a:srgbClr val="FF0000"/>
              </a:solidFill>
            </a:endParaRPr>
          </a:p>
        </p:txBody>
      </p:sp>
      <p:sp>
        <p:nvSpPr>
          <p:cNvPr id="111" name="矩形 110"/>
          <p:cNvSpPr/>
          <p:nvPr/>
        </p:nvSpPr>
        <p:spPr>
          <a:xfrm>
            <a:off x="6638581" y="4759044"/>
            <a:ext cx="492443" cy="461665"/>
          </a:xfrm>
          <a:prstGeom prst="rect">
            <a:avLst/>
          </a:prstGeom>
        </p:spPr>
        <p:txBody>
          <a:bodyPr wrap="none">
            <a:spAutoFit/>
          </a:bodyPr>
          <a:lstStyle/>
          <a:p>
            <a:r>
              <a:rPr lang="en-US" altLang="zh-TW" sz="2400" b="1" dirty="0" smtClean="0">
                <a:solidFill>
                  <a:srgbClr val="FF0000"/>
                </a:solidFill>
                <a:latin typeface="Calibri" panose="020F0502020204030204" pitchFamily="34" charset="0"/>
              </a:rPr>
              <a:t>≈</a:t>
            </a:r>
            <a:r>
              <a:rPr lang="en-US" altLang="zh-TW" sz="2400" b="1" dirty="0" smtClean="0">
                <a:solidFill>
                  <a:srgbClr val="FF0000"/>
                </a:solidFill>
                <a:latin typeface="times" panose="02020603050405020304" pitchFamily="18" charset="0"/>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805802" y="1431015"/>
                <a:ext cx="2221716" cy="1200650"/>
              </a:xfrm>
              <a:prstGeom prst="rect">
                <a:avLst/>
              </a:prstGeom>
              <a:noFill/>
            </p:spPr>
            <p:txBody>
              <a:bodyPr wrap="square" rtlCol="0">
                <a:spAutoFit/>
              </a:bodyPr>
              <a:lstStyle/>
              <a:p>
                <a:r>
                  <a:rPr lang="en-US" altLang="zh-TW" sz="2400" b="1" i="1" u="sng" dirty="0" smtClean="0"/>
                  <a:t>Probability</a:t>
                </a:r>
                <a:r>
                  <a:rPr lang="en-US" altLang="zh-TW" sz="2400" dirty="0" smtClean="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smtClean="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805802" y="1431015"/>
                <a:ext cx="2221716" cy="1200650"/>
              </a:xfrm>
              <a:prstGeom prst="rect">
                <a:avLst/>
              </a:prstGeom>
              <a:blipFill rotWithShape="0">
                <a:blip r:embed="rId34"/>
                <a:stretch>
                  <a:fillRect l="-5753" t="-4061" b="-74619"/>
                </a:stretch>
              </a:blipFill>
            </p:spPr>
            <p:txBody>
              <a:bodyPr/>
              <a:lstStyle/>
              <a:p>
                <a:r>
                  <a:rPr lang="zh-TW" altLang="en-US">
                    <a:noFill/>
                  </a:rPr>
                  <a:t> </a:t>
                </a:r>
              </a:p>
            </p:txBody>
          </p:sp>
        </mc:Fallback>
      </mc:AlternateContent>
      <p:graphicFrame>
        <p:nvGraphicFramePr>
          <p:cNvPr id="65" name="Object 12"/>
          <p:cNvGraphicFramePr>
            <a:graphicFrameLocks noChangeAspect="1"/>
          </p:cNvGraphicFramePr>
          <p:nvPr>
            <p:extLst/>
          </p:nvPr>
        </p:nvGraphicFramePr>
        <p:xfrm>
          <a:off x="6953250" y="3997325"/>
          <a:ext cx="2085975" cy="947738"/>
        </p:xfrm>
        <a:graphic>
          <a:graphicData uri="http://schemas.openxmlformats.org/presentationml/2006/ole">
            <mc:AlternateContent xmlns:mc="http://schemas.openxmlformats.org/markup-compatibility/2006">
              <mc:Choice xmlns:v="urn:schemas-microsoft-com:vml" Requires="v">
                <p:oleObj spid="_x0000_s33244" name="方程式" r:id="rId35" imgW="977760" imgH="444240" progId="Equation.3">
                  <p:embed/>
                </p:oleObj>
              </mc:Choice>
              <mc:Fallback>
                <p:oleObj name="方程式" r:id="rId35" imgW="977760" imgH="444240" progId="Equation.3">
                  <p:embed/>
                  <p:pic>
                    <p:nvPicPr>
                      <p:cNvPr id="0" name=""/>
                      <p:cNvPicPr>
                        <a:picLocks noChangeAspect="1" noChangeArrowheads="1"/>
                      </p:cNvPicPr>
                      <p:nvPr/>
                    </p:nvPicPr>
                    <p:blipFill>
                      <a:blip r:embed="rId36"/>
                      <a:srcRect/>
                      <a:stretch>
                        <a:fillRect/>
                      </a:stretch>
                    </p:blipFill>
                    <p:spPr bwMode="auto">
                      <a:xfrm>
                        <a:off x="6953250"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nvPr>
        </p:nvGraphicFramePr>
        <p:xfrm>
          <a:off x="6943725" y="4926013"/>
          <a:ext cx="2060575" cy="947737"/>
        </p:xfrm>
        <a:graphic>
          <a:graphicData uri="http://schemas.openxmlformats.org/presentationml/2006/ole">
            <mc:AlternateContent xmlns:mc="http://schemas.openxmlformats.org/markup-compatibility/2006">
              <mc:Choice xmlns:v="urn:schemas-microsoft-com:vml" Requires="v">
                <p:oleObj spid="_x0000_s33245" name="方程式" r:id="rId37" imgW="965160" imgH="444240" progId="Equation.3">
                  <p:embed/>
                </p:oleObj>
              </mc:Choice>
              <mc:Fallback>
                <p:oleObj name="方程式" r:id="rId37" imgW="965160" imgH="444240" progId="Equation.3">
                  <p:embed/>
                  <p:pic>
                    <p:nvPicPr>
                      <p:cNvPr id="0" name=""/>
                      <p:cNvPicPr>
                        <a:picLocks noChangeAspect="1" noChangeArrowheads="1"/>
                      </p:cNvPicPr>
                      <p:nvPr/>
                    </p:nvPicPr>
                    <p:blipFill>
                      <a:blip r:embed="rId38"/>
                      <a:srcRect/>
                      <a:stretch>
                        <a:fillRect/>
                      </a:stretch>
                    </p:blipFill>
                    <p:spPr bwMode="auto">
                      <a:xfrm>
                        <a:off x="6943725" y="4926013"/>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90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P spid="1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116632"/>
            <a:ext cx="7886700" cy="1325563"/>
          </a:xfrm>
        </p:spPr>
        <p:txBody>
          <a:bodyPr/>
          <a:lstStyle/>
          <a:p>
            <a:r>
              <a:rPr lang="en-US" altLang="zh-TW" smtClean="0"/>
              <a:t>Softmax layer</a:t>
            </a:r>
            <a:endParaRPr lang="en-US" altLang="zh-TW" dirty="0"/>
          </a:p>
        </p:txBody>
      </p:sp>
      <p:sp>
        <p:nvSpPr>
          <p:cNvPr id="35" name="矩形 34"/>
          <p:cNvSpPr/>
          <p:nvPr/>
        </p:nvSpPr>
        <p:spPr>
          <a:xfrm>
            <a:off x="3018799" y="189712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835696" y="192476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矩形 45"/>
          <p:cNvSpPr/>
          <p:nvPr/>
        </p:nvSpPr>
        <p:spPr>
          <a:xfrm>
            <a:off x="1904084" y="264245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909902" y="20721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1301565160"/>
              </p:ext>
            </p:extLst>
          </p:nvPr>
        </p:nvGraphicFramePr>
        <p:xfrm>
          <a:off x="1922601" y="1976877"/>
          <a:ext cx="325438" cy="461962"/>
        </p:xfrm>
        <a:graphic>
          <a:graphicData uri="http://schemas.openxmlformats.org/presentationml/2006/ole">
            <mc:AlternateContent xmlns:mc="http://schemas.openxmlformats.org/markup-compatibility/2006">
              <mc:Choice xmlns:v="urn:schemas-microsoft-com:vml" Requires="v">
                <p:oleObj spid="_x0000_s33878"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922601" y="197687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1046287070"/>
              </p:ext>
            </p:extLst>
          </p:nvPr>
        </p:nvGraphicFramePr>
        <p:xfrm>
          <a:off x="1927897" y="2559606"/>
          <a:ext cx="352425" cy="461963"/>
        </p:xfrm>
        <a:graphic>
          <a:graphicData uri="http://schemas.openxmlformats.org/presentationml/2006/ole">
            <mc:AlternateContent xmlns:mc="http://schemas.openxmlformats.org/markup-compatibility/2006">
              <mc:Choice xmlns:v="urn:schemas-microsoft-com:vml" Requires="v">
                <p:oleObj spid="_x0000_s33879"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27897" y="255960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3115909" y="190812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3118251" y="268669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3106618" y="39147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3103871" y="333699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9" name="矩形 58"/>
          <p:cNvSpPr/>
          <p:nvPr/>
        </p:nvSpPr>
        <p:spPr>
          <a:xfrm>
            <a:off x="1913609" y="40402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ext uri="{D42A27DB-BD31-4B8C-83A1-F6EECF244321}">
                <p14:modId xmlns:p14="http://schemas.microsoft.com/office/powerpoint/2010/main" val="1342442659"/>
              </p:ext>
            </p:extLst>
          </p:nvPr>
        </p:nvGraphicFramePr>
        <p:xfrm>
          <a:off x="1841686" y="3943446"/>
          <a:ext cx="544512" cy="488950"/>
        </p:xfrm>
        <a:graphic>
          <a:graphicData uri="http://schemas.openxmlformats.org/presentationml/2006/ole">
            <mc:AlternateContent xmlns:mc="http://schemas.openxmlformats.org/markup-compatibility/2006">
              <mc:Choice xmlns:v="urn:schemas-microsoft-com:vml" Requires="v">
                <p:oleObj spid="_x0000_s33880" name="方程式" r:id="rId7" imgW="253800" imgH="228600" progId="Equation.3">
                  <p:embed/>
                </p:oleObj>
              </mc:Choice>
              <mc:Fallback>
                <p:oleObj name="方程式" r:id="rId7" imgW="253800" imgH="228600" progId="Equation.3">
                  <p:embed/>
                  <p:pic>
                    <p:nvPicPr>
                      <p:cNvPr id="0" name=""/>
                      <p:cNvPicPr>
                        <a:picLocks noChangeAspect="1" noChangeArrowheads="1"/>
                      </p:cNvPicPr>
                      <p:nvPr/>
                    </p:nvPicPr>
                    <p:blipFill>
                      <a:blip r:embed="rId8"/>
                      <a:srcRect/>
                      <a:stretch>
                        <a:fillRect/>
                      </a:stretch>
                    </p:blipFill>
                    <p:spPr bwMode="auto">
                      <a:xfrm>
                        <a:off x="1841686" y="394344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789541" y="332515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2" name="文字方塊 71"/>
          <p:cNvSpPr txBox="1"/>
          <p:nvPr/>
        </p:nvSpPr>
        <p:spPr>
          <a:xfrm>
            <a:off x="4343116" y="184954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3" name="文字方塊 72"/>
          <p:cNvSpPr txBox="1"/>
          <p:nvPr/>
        </p:nvSpPr>
        <p:spPr>
          <a:xfrm>
            <a:off x="4360739" y="263503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4" name="文字方塊 73"/>
          <p:cNvSpPr txBox="1"/>
          <p:nvPr/>
        </p:nvSpPr>
        <p:spPr>
          <a:xfrm>
            <a:off x="4372919" y="389133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75" name="直線單箭頭接點 74"/>
          <p:cNvCxnSpPr>
            <a:stCxn id="53" idx="6"/>
          </p:cNvCxnSpPr>
          <p:nvPr/>
        </p:nvCxnSpPr>
        <p:spPr>
          <a:xfrm>
            <a:off x="3690067" y="219520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690067" y="29869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680776" y="420892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692409" y="219520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690067" y="219520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690067" y="219520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692409" y="297377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680776" y="219520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680776" y="297377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256509" y="219520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252802" y="224357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252802" y="224357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280322" y="219520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246984" y="281390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246984" y="281390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318481" y="219520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292112" y="297377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292112" y="418837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6949196" y="184114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23" name="直線單箭頭接點 122"/>
          <p:cNvCxnSpPr/>
          <p:nvPr/>
        </p:nvCxnSpPr>
        <p:spPr>
          <a:xfrm>
            <a:off x="6255476" y="2877302"/>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6364792" y="4123192"/>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6231592" y="2098499"/>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rot="5400000">
            <a:off x="6891386" y="334213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31" name="文字方塊 130"/>
          <p:cNvSpPr txBox="1"/>
          <p:nvPr/>
        </p:nvSpPr>
        <p:spPr>
          <a:xfrm>
            <a:off x="6960479" y="1823318"/>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132" name="文字方塊 131"/>
          <p:cNvSpPr txBox="1"/>
          <p:nvPr/>
        </p:nvSpPr>
        <p:spPr>
          <a:xfrm>
            <a:off x="6981577" y="2631627"/>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133" name="文字方塊 132"/>
          <p:cNvSpPr txBox="1"/>
          <p:nvPr/>
        </p:nvSpPr>
        <p:spPr>
          <a:xfrm>
            <a:off x="6949196" y="3887770"/>
            <a:ext cx="631069" cy="523220"/>
          </a:xfrm>
          <a:prstGeom prst="rect">
            <a:avLst/>
          </a:prstGeom>
          <a:noFill/>
        </p:spPr>
        <p:txBody>
          <a:bodyPr wrap="square" rtlCol="0">
            <a:spAutoFit/>
          </a:bodyPr>
          <a:lstStyle/>
          <a:p>
            <a:r>
              <a:rPr lang="en-US" altLang="zh-TW" sz="2800" dirty="0" smtClean="0"/>
              <a:t>y</a:t>
            </a:r>
            <a:r>
              <a:rPr lang="en-US" altLang="zh-TW" sz="2800" baseline="-25000" dirty="0" smtClean="0"/>
              <a:t>10</a:t>
            </a:r>
            <a:endParaRPr lang="zh-TW" altLang="en-US" sz="2800" baseline="-25000" dirty="0"/>
          </a:p>
        </p:txBody>
      </p:sp>
      <p:sp>
        <p:nvSpPr>
          <p:cNvPr id="137" name="矩形 136"/>
          <p:cNvSpPr/>
          <p:nvPr/>
        </p:nvSpPr>
        <p:spPr>
          <a:xfrm>
            <a:off x="6908796" y="193098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0.1</a:t>
            </a:r>
            <a:endParaRPr lang="zh-TW" altLang="en-US" sz="2400" dirty="0"/>
          </a:p>
        </p:txBody>
      </p:sp>
      <p:sp>
        <p:nvSpPr>
          <p:cNvPr id="138" name="矩形 137"/>
          <p:cNvSpPr/>
          <p:nvPr/>
        </p:nvSpPr>
        <p:spPr>
          <a:xfrm>
            <a:off x="6908796" y="265539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0.7</a:t>
            </a:r>
            <a:endParaRPr lang="zh-TW" altLang="en-US" sz="2400" dirty="0"/>
          </a:p>
        </p:txBody>
      </p:sp>
      <p:sp>
        <p:nvSpPr>
          <p:cNvPr id="139" name="矩形 138"/>
          <p:cNvSpPr/>
          <p:nvPr/>
        </p:nvSpPr>
        <p:spPr>
          <a:xfrm>
            <a:off x="6889949" y="3924655"/>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0.2</a:t>
            </a:r>
            <a:endParaRPr lang="zh-TW" altLang="en-US" sz="2400" dirty="0"/>
          </a:p>
        </p:txBody>
      </p:sp>
      <p:sp>
        <p:nvSpPr>
          <p:cNvPr id="149" name="文字方塊 148"/>
          <p:cNvSpPr txBox="1"/>
          <p:nvPr/>
        </p:nvSpPr>
        <p:spPr>
          <a:xfrm>
            <a:off x="7742815" y="185131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1</a:t>
            </a:r>
            <a:endParaRPr lang="zh-TW" altLang="en-US" sz="2400" dirty="0"/>
          </a:p>
        </p:txBody>
      </p:sp>
      <p:sp>
        <p:nvSpPr>
          <p:cNvPr id="150" name="文字方塊 149"/>
          <p:cNvSpPr txBox="1"/>
          <p:nvPr/>
        </p:nvSpPr>
        <p:spPr>
          <a:xfrm>
            <a:off x="7757435" y="267103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2</a:t>
            </a:r>
            <a:endParaRPr lang="zh-TW" altLang="en-US" sz="2400" dirty="0"/>
          </a:p>
        </p:txBody>
      </p:sp>
      <p:sp>
        <p:nvSpPr>
          <p:cNvPr id="151" name="文字方塊 150"/>
          <p:cNvSpPr txBox="1"/>
          <p:nvPr/>
        </p:nvSpPr>
        <p:spPr>
          <a:xfrm>
            <a:off x="7769682" y="3897907"/>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0</a:t>
            </a:r>
            <a:endParaRPr lang="zh-TW" altLang="en-US" sz="2400" dirty="0"/>
          </a:p>
        </p:txBody>
      </p:sp>
      <p:sp>
        <p:nvSpPr>
          <p:cNvPr id="154" name="矩形 153"/>
          <p:cNvSpPr/>
          <p:nvPr/>
        </p:nvSpPr>
        <p:spPr>
          <a:xfrm rot="5400000">
            <a:off x="4820628" y="2891380"/>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smtClean="0"/>
              <a:t>Softmax</a:t>
            </a:r>
            <a:endParaRPr lang="zh-TW" altLang="en-US" sz="2800" dirty="0"/>
          </a:p>
        </p:txBody>
      </p:sp>
      <p:sp>
        <p:nvSpPr>
          <p:cNvPr id="70" name="矩形 75"/>
          <p:cNvSpPr/>
          <p:nvPr/>
        </p:nvSpPr>
        <p:spPr>
          <a:xfrm>
            <a:off x="4860032" y="188776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1" name="橢圓 110"/>
          <p:cNvSpPr/>
          <p:nvPr/>
        </p:nvSpPr>
        <p:spPr>
          <a:xfrm>
            <a:off x="4935876" y="187965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3" name="橢圓 111"/>
          <p:cNvSpPr/>
          <p:nvPr/>
        </p:nvSpPr>
        <p:spPr>
          <a:xfrm>
            <a:off x="4938218" y="263956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4" name="橢圓 112"/>
          <p:cNvSpPr/>
          <p:nvPr/>
        </p:nvSpPr>
        <p:spPr>
          <a:xfrm>
            <a:off x="4945246" y="3886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5" name="文字方塊 113"/>
          <p:cNvSpPr txBox="1"/>
          <p:nvPr/>
        </p:nvSpPr>
        <p:spPr>
          <a:xfrm rot="5400000">
            <a:off x="4942499" y="330536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pic>
        <p:nvPicPr>
          <p:cNvPr id="4" name="Imagen 3"/>
          <p:cNvPicPr>
            <a:picLocks noChangeAspect="1"/>
          </p:cNvPicPr>
          <p:nvPr/>
        </p:nvPicPr>
        <p:blipFill>
          <a:blip r:embed="rId9"/>
          <a:stretch>
            <a:fillRect/>
          </a:stretch>
        </p:blipFill>
        <p:spPr>
          <a:xfrm>
            <a:off x="323528" y="2094256"/>
            <a:ext cx="1584176" cy="3238062"/>
          </a:xfrm>
          <a:prstGeom prst="rect">
            <a:avLst/>
          </a:prstGeom>
        </p:spPr>
      </p:pic>
      <p:cxnSp>
        <p:nvCxnSpPr>
          <p:cNvPr id="96" name="直線單箭頭接點 74"/>
          <p:cNvCxnSpPr/>
          <p:nvPr/>
        </p:nvCxnSpPr>
        <p:spPr>
          <a:xfrm>
            <a:off x="5580112" y="2167688"/>
            <a:ext cx="2160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74"/>
          <p:cNvCxnSpPr/>
          <p:nvPr/>
        </p:nvCxnSpPr>
        <p:spPr>
          <a:xfrm>
            <a:off x="5580112" y="2959776"/>
            <a:ext cx="2160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74"/>
          <p:cNvCxnSpPr/>
          <p:nvPr/>
        </p:nvCxnSpPr>
        <p:spPr>
          <a:xfrm>
            <a:off x="5580112" y="4183912"/>
            <a:ext cx="2160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p:cNvSpPr/>
          <p:nvPr/>
        </p:nvSpPr>
        <p:spPr>
          <a:xfrm>
            <a:off x="6660232" y="980728"/>
            <a:ext cx="1349537" cy="646331"/>
          </a:xfrm>
          <a:prstGeom prst="rect">
            <a:avLst/>
          </a:prstGeom>
        </p:spPr>
        <p:txBody>
          <a:bodyPr wrap="none">
            <a:spAutoFit/>
          </a:bodyPr>
          <a:lstStyle/>
          <a:p>
            <a:r>
              <a:rPr lang="en-US" dirty="0" smtClean="0"/>
              <a:t>Output</a:t>
            </a:r>
          </a:p>
          <a:p>
            <a:r>
              <a:rPr lang="en-US" dirty="0" smtClean="0"/>
              <a:t>Probabilities</a:t>
            </a:r>
            <a:endParaRPr lang="en-US" dirty="0"/>
          </a:p>
        </p:txBody>
      </p:sp>
    </p:spTree>
    <p:extLst>
      <p:ext uri="{BB962C8B-B14F-4D97-AF65-F5344CB8AC3E}">
        <p14:creationId xmlns:p14="http://schemas.microsoft.com/office/powerpoint/2010/main" val="6445883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331640" y="476672"/>
            <a:ext cx="6998134" cy="4770537"/>
          </a:xfrm>
          <a:prstGeom prst="rect">
            <a:avLst/>
          </a:prstGeom>
          <a:noFill/>
        </p:spPr>
        <p:txBody>
          <a:bodyPr wrap="none" rtlCol="0">
            <a:spAutoFit/>
          </a:bodyPr>
          <a:lstStyle/>
          <a:p>
            <a:endParaRPr lang="es-ES" sz="2400" b="1" dirty="0">
              <a:solidFill>
                <a:prstClr val="black"/>
              </a:solidFill>
            </a:endParaRPr>
          </a:p>
          <a:p>
            <a:r>
              <a:rPr lang="en-US" sz="4000" b="1" dirty="0" smtClean="0"/>
              <a:t>Cost function: </a:t>
            </a:r>
          </a:p>
          <a:p>
            <a:r>
              <a:rPr lang="en-US" sz="4000" dirty="0" smtClean="0"/>
              <a:t>How </a:t>
            </a:r>
            <a:r>
              <a:rPr lang="en-US" sz="4000" dirty="0"/>
              <a:t>to measure </a:t>
            </a:r>
            <a:r>
              <a:rPr lang="en-US" sz="4000" dirty="0" smtClean="0"/>
              <a:t>accuracy?</a:t>
            </a:r>
          </a:p>
          <a:p>
            <a:endParaRPr lang="en-US" sz="4000" b="1" dirty="0"/>
          </a:p>
          <a:p>
            <a:pPr algn="ctr"/>
            <a:r>
              <a:rPr lang="en-US" sz="4000" b="1" dirty="0"/>
              <a:t/>
            </a:r>
            <a:br>
              <a:rPr lang="en-US" sz="4000" b="1" dirty="0"/>
            </a:br>
            <a:r>
              <a:rPr lang="en-US" sz="4000" b="1" dirty="0" smtClean="0">
                <a:solidFill>
                  <a:srgbClr val="0070C0"/>
                </a:solidFill>
              </a:rPr>
              <a:t>Cross-entropy</a:t>
            </a:r>
          </a:p>
          <a:p>
            <a:pPr algn="ctr"/>
            <a:r>
              <a:rPr lang="en-US" sz="4000" b="1" dirty="0">
                <a:solidFill>
                  <a:srgbClr val="0070C0"/>
                </a:solidFill>
              </a:rPr>
              <a:t>a</a:t>
            </a:r>
            <a:r>
              <a:rPr lang="en-US" sz="4000" b="1" dirty="0" smtClean="0">
                <a:solidFill>
                  <a:srgbClr val="0070C0"/>
                </a:solidFill>
              </a:rPr>
              <a:t>nd</a:t>
            </a:r>
          </a:p>
          <a:p>
            <a:pPr algn="ctr"/>
            <a:r>
              <a:rPr lang="en-US" sz="4000" b="1" dirty="0" smtClean="0">
                <a:solidFill>
                  <a:srgbClr val="0070C0"/>
                </a:solidFill>
              </a:rPr>
              <a:t>Maximum </a:t>
            </a:r>
            <a:r>
              <a:rPr lang="en-US" sz="4000" b="1" dirty="0">
                <a:solidFill>
                  <a:srgbClr val="0070C0"/>
                </a:solidFill>
              </a:rPr>
              <a:t>Likelihood Estimation</a:t>
            </a:r>
          </a:p>
        </p:txBody>
      </p:sp>
    </p:spTree>
    <p:extLst>
      <p:ext uri="{BB962C8B-B14F-4D97-AF65-F5344CB8AC3E}">
        <p14:creationId xmlns:p14="http://schemas.microsoft.com/office/powerpoint/2010/main" val="28286208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404664"/>
            <a:ext cx="7368748" cy="523220"/>
          </a:xfrm>
          <a:prstGeom prst="rect">
            <a:avLst/>
          </a:prstGeom>
          <a:noFill/>
        </p:spPr>
        <p:txBody>
          <a:bodyPr wrap="none" rtlCol="0">
            <a:spAutoFit/>
          </a:bodyPr>
          <a:lstStyle/>
          <a:p>
            <a:r>
              <a:rPr lang="en-US" sz="2800" b="1" dirty="0" smtClean="0"/>
              <a:t>Intuitive approach for a two-class (binary) classifier</a:t>
            </a:r>
            <a:endParaRPr lang="en-US" sz="2800" b="1" dirty="0"/>
          </a:p>
        </p:txBody>
      </p:sp>
      <mc:AlternateContent xmlns:mc="http://schemas.openxmlformats.org/markup-compatibility/2006" xmlns:a14="http://schemas.microsoft.com/office/drawing/2010/main">
        <mc:Choice Requires="a14">
          <p:sp>
            <p:nvSpPr>
              <p:cNvPr id="8" name="CuadroTexto 7"/>
              <p:cNvSpPr txBox="1"/>
              <p:nvPr/>
            </p:nvSpPr>
            <p:spPr>
              <a:xfrm>
                <a:off x="395536" y="1700808"/>
                <a:ext cx="8280920" cy="3785652"/>
              </a:xfrm>
              <a:prstGeom prst="rect">
                <a:avLst/>
              </a:prstGeom>
              <a:noFill/>
            </p:spPr>
            <p:txBody>
              <a:bodyPr wrap="square" rtlCol="0">
                <a:spAutoFit/>
              </a:bodyPr>
              <a:lstStyle/>
              <a:p>
                <a:r>
                  <a:rPr lang="en-US" sz="2400" dirty="0" smtClean="0"/>
                  <a:t>Take a data set: </a:t>
                </a:r>
              </a:p>
              <a:p>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e>
                    </m:d>
                  </m:oMath>
                </a14:m>
                <a:r>
                  <a:rPr lang="en-US" sz="2400" dirty="0" smtClean="0"/>
                  <a:t> of </a:t>
                </a:r>
                <a14:m>
                  <m:oMath xmlns:m="http://schemas.openxmlformats.org/officeDocument/2006/math">
                    <m:r>
                      <a:rPr lang="es-ES" sz="2400" b="0" i="1" smtClean="0">
                        <a:latin typeface="Cambria Math" panose="02040503050406030204" pitchFamily="18" charset="0"/>
                      </a:rPr>
                      <m:t>𝑁</m:t>
                    </m:r>
                  </m:oMath>
                </a14:m>
                <a:r>
                  <a:rPr lang="en-US" sz="2400" dirty="0" smtClean="0"/>
                  <a:t> vectors </a:t>
                </a:r>
                <a14:m>
                  <m:oMath xmlns:m="http://schemas.openxmlformats.org/officeDocument/2006/math">
                    <m:sSub>
                      <m:sSubPr>
                        <m:ctrlPr>
                          <a:rPr lang="en-US"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a14:m>
                <a:r>
                  <a:rPr lang="en-US" sz="2400" dirty="0" smtClean="0"/>
                  <a:t> belonging to two classes (labels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𝑙</m:t>
                        </m:r>
                      </m:e>
                      <m:sub>
                        <m:r>
                          <a:rPr lang="es-ES" sz="2400" i="1">
                            <a:latin typeface="Cambria Math" panose="02040503050406030204" pitchFamily="18" charset="0"/>
                          </a:rPr>
                          <m:t>𝑛</m:t>
                        </m:r>
                      </m:sub>
                    </m:sSub>
                  </m:oMath>
                </a14:m>
                <a:r>
                  <a:rPr lang="en-US" sz="2400" dirty="0" smtClean="0"/>
                  <a:t> =0,1) </a:t>
                </a:r>
              </a:p>
              <a:p>
                <a:endParaRPr lang="es-ES" sz="2400" dirty="0"/>
              </a:p>
              <a:p>
                <a:endParaRPr lang="en-US" sz="2400" dirty="0" smtClean="0"/>
              </a:p>
              <a:p>
                <a:r>
                  <a:rPr lang="en-US" sz="2400" dirty="0" smtClean="0"/>
                  <a:t>Consider our classifier as an estimator of the conditional probability</a:t>
                </a:r>
                <a:r>
                  <a:rPr lang="es-ES" sz="2400" dirty="0" smtClean="0"/>
                  <a:t>: </a:t>
                </a:r>
              </a:p>
              <a:p>
                <a:endParaRPr lang="es-ES" sz="2400" b="0" i="1" dirty="0" smtClean="0">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r>
                      <a:rPr lang="es-ES" sz="2400" b="0" i="1" smtClean="0">
                        <a:latin typeface="Cambria Math" panose="02040503050406030204" pitchFamily="18" charset="0"/>
                      </a:rPr>
                      <m:t>𝑝</m:t>
                    </m:r>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r>
                          <a:rPr lang="es-ES" sz="2400" b="0" i="1" smtClean="0">
                            <a:latin typeface="Cambria Math" panose="02040503050406030204" pitchFamily="18" charset="0"/>
                          </a:rPr>
                          <m:t>𝑛</m:t>
                        </m:r>
                      </m:sub>
                    </m:sSub>
                  </m:oMath>
                </a14:m>
                <a:r>
                  <a:rPr lang="es-ES" sz="2400" dirty="0" smtClean="0"/>
                  <a:t>)</a:t>
                </a:r>
                <a14:m>
                  <m:oMath xmlns:m="http://schemas.openxmlformats.org/officeDocument/2006/math">
                    <m:r>
                      <a:rPr lang="es-ES" sz="2400" b="0" i="0" smtClean="0">
                        <a:latin typeface="Cambria Math" panose="02040503050406030204" pitchFamily="18" charset="0"/>
                      </a:rPr>
                      <m:t> </m:t>
                    </m:r>
                  </m:oMath>
                </a14:m>
                <a:r>
                  <a:rPr lang="es-ES" sz="2400" b="0" i="0" dirty="0" smtClean="0">
                    <a:latin typeface="Cambria Math" panose="02040503050406030204" pitchFamily="18" charset="0"/>
                  </a:rPr>
                  <a:t>= </a:t>
                </a: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oMath>
                </a14:m>
                <a:endParaRPr lang="es-ES" sz="2400" b="0" i="0" dirty="0" smtClean="0">
                  <a:latin typeface="Cambria Math" panose="02040503050406030204" pitchFamily="18" charset="0"/>
                </a:endParaRPr>
              </a:p>
              <a:p>
                <a:endParaRPr lang="es-ES" sz="2400" i="1" dirty="0" smtClean="0">
                  <a:latin typeface="Cambria Math" panose="02040503050406030204" pitchFamily="18" charset="0"/>
                </a:endParaRPr>
              </a:p>
              <a:p>
                <a:pPr marL="800100" lvl="1" indent="-342900">
                  <a:buFont typeface="Arial" panose="020B0604020202020204" pitchFamily="34" charset="0"/>
                  <a:buChar char="•"/>
                </a:pPr>
                <a:r>
                  <a:rPr lang="en-US" sz="2400" dirty="0" smtClean="0"/>
                  <a:t>…and so… </a:t>
                </a:r>
                <a14:m>
                  <m:oMath xmlns:m="http://schemas.openxmlformats.org/officeDocument/2006/math">
                    <m:r>
                      <a:rPr lang="es-ES" sz="2400">
                        <a:latin typeface="Cambria Math" panose="02040503050406030204" pitchFamily="18" charset="0"/>
                      </a:rPr>
                      <m:t>𝑝</m:t>
                    </m:r>
                    <m:r>
                      <a:rPr lang="es-ES" sz="2400">
                        <a:latin typeface="Cambria Math" panose="02040503050406030204" pitchFamily="18" charset="0"/>
                      </a:rPr>
                      <m:t>(</m:t>
                    </m:r>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r>
                      <a:rPr lang="es-ES" sz="2400">
                        <a:latin typeface="Cambria Math" panose="02040503050406030204" pitchFamily="18" charset="0"/>
                      </a:rPr>
                      <m:t>=0|</m:t>
                    </m:r>
                    <m:sSub>
                      <m:sSubPr>
                        <m:ctrlPr>
                          <a:rPr lang="es-ES" sz="2400" i="1">
                            <a:latin typeface="Cambria Math" panose="02040503050406030204" pitchFamily="18" charset="0"/>
                          </a:rPr>
                        </m:ctrlPr>
                      </m:sSubPr>
                      <m:e>
                        <m:r>
                          <a:rPr lang="es-ES" sz="2400">
                            <a:latin typeface="Cambria Math" panose="02040503050406030204" pitchFamily="18" charset="0"/>
                          </a:rPr>
                          <m:t>𝑥</m:t>
                        </m:r>
                      </m:e>
                      <m:sub>
                        <m:r>
                          <a:rPr lang="es-ES" sz="2400">
                            <a:latin typeface="Cambria Math" panose="02040503050406030204" pitchFamily="18" charset="0"/>
                          </a:rPr>
                          <m:t>𝑛</m:t>
                        </m:r>
                      </m:sub>
                    </m:sSub>
                  </m:oMath>
                </a14:m>
                <a:r>
                  <a:rPr lang="es-ES" sz="2400" dirty="0" smtClean="0"/>
                  <a:t>) = 1 - </a:t>
                </a:r>
                <a14:m>
                  <m:oMath xmlns:m="http://schemas.openxmlformats.org/officeDocument/2006/math">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oMath>
                </a14:m>
                <a:endParaRPr lang="es-ES" sz="24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395536" y="1700808"/>
                <a:ext cx="8280920" cy="3785652"/>
              </a:xfrm>
              <a:prstGeom prst="rect">
                <a:avLst/>
              </a:prstGeom>
              <a:blipFill rotWithShape="0">
                <a:blip r:embed="rId2"/>
                <a:stretch>
                  <a:fillRect l="-1178" t="-1288" b="-2738"/>
                </a:stretch>
              </a:blipFill>
            </p:spPr>
            <p:txBody>
              <a:bodyPr/>
              <a:lstStyle/>
              <a:p>
                <a:r>
                  <a:rPr lang="en-US">
                    <a:noFill/>
                  </a:rPr>
                  <a:t> </a:t>
                </a:r>
              </a:p>
            </p:txBody>
          </p:sp>
        </mc:Fallback>
      </mc:AlternateContent>
    </p:spTree>
    <p:extLst>
      <p:ext uri="{BB962C8B-B14F-4D97-AF65-F5344CB8AC3E}">
        <p14:creationId xmlns:p14="http://schemas.microsoft.com/office/powerpoint/2010/main" val="22061161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uadroTexto 6"/>
          <p:cNvSpPr txBox="1"/>
          <p:nvPr/>
        </p:nvSpPr>
        <p:spPr>
          <a:xfrm>
            <a:off x="323528" y="476672"/>
            <a:ext cx="3561360" cy="584775"/>
          </a:xfrm>
          <a:prstGeom prst="rect">
            <a:avLst/>
          </a:prstGeom>
          <a:noFill/>
        </p:spPr>
        <p:txBody>
          <a:bodyPr wrap="none" rtlCol="0">
            <a:spAutoFit/>
          </a:bodyPr>
          <a:lstStyle/>
          <a:p>
            <a:r>
              <a:rPr lang="en-US" sz="3200" b="1" dirty="0" smtClean="0"/>
              <a:t>A PERFECT classifier</a:t>
            </a:r>
            <a:endParaRPr lang="en-US" sz="3200" b="1" dirty="0"/>
          </a:p>
        </p:txBody>
      </p:sp>
      <mc:AlternateContent xmlns:mc="http://schemas.openxmlformats.org/markup-compatibility/2006" xmlns:a14="http://schemas.microsoft.com/office/drawing/2010/main">
        <mc:Choice Requires="a14">
          <p:sp>
            <p:nvSpPr>
              <p:cNvPr id="8" name="CuadroTexto 7"/>
              <p:cNvSpPr txBox="1"/>
              <p:nvPr/>
            </p:nvSpPr>
            <p:spPr>
              <a:xfrm>
                <a:off x="409184" y="1455148"/>
                <a:ext cx="8280920" cy="4695581"/>
              </a:xfrm>
              <a:prstGeom prst="rect">
                <a:avLst/>
              </a:prstGeom>
              <a:noFill/>
            </p:spPr>
            <p:txBody>
              <a:bodyPr wrap="square" rtlCol="0">
                <a:spAutoFit/>
              </a:bodyPr>
              <a:lstStyle/>
              <a:p>
                <a:pPr marL="342900" indent="-342900">
                  <a:buFont typeface="Arial" panose="020B0604020202020204" pitchFamily="34" charset="0"/>
                  <a:buChar char="•"/>
                </a:pPr>
                <a:r>
                  <a:rPr lang="es-ES" sz="2800" dirty="0" smtClean="0"/>
                  <a:t>If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oMath>
                </a14:m>
                <a:r>
                  <a:rPr lang="en-US" sz="2800" dirty="0" smtClean="0"/>
                  <a:t>=1  then </a:t>
                </a:r>
                <a14:m>
                  <m:oMath xmlns:m="http://schemas.openxmlformats.org/officeDocument/2006/math">
                    <m:r>
                      <a:rPr lang="es-ES" sz="2800" i="1">
                        <a:latin typeface="Cambria Math" panose="02040503050406030204" pitchFamily="18" charset="0"/>
                      </a:rPr>
                      <m:t>𝑝</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r>
                      <a:rPr lang="es-ES" sz="2800" i="1">
                        <a:latin typeface="Cambria Math" panose="02040503050406030204" pitchFamily="18" charset="0"/>
                      </a:rPr>
                      <m:t>=1|</m:t>
                    </m:r>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a14:m>
                <a:r>
                  <a:rPr lang="es-ES" sz="2800" dirty="0"/>
                  <a:t>)</a:t>
                </a:r>
                <a14:m>
                  <m:oMath xmlns:m="http://schemas.openxmlformats.org/officeDocument/2006/math">
                    <m:r>
                      <a:rPr lang="es-ES" sz="2800">
                        <a:latin typeface="Cambria Math" panose="02040503050406030204" pitchFamily="18" charset="0"/>
                      </a:rPr>
                      <m:t> </m:t>
                    </m:r>
                  </m:oMath>
                </a14:m>
                <a:r>
                  <a:rPr lang="es-ES" sz="2800" dirty="0">
                    <a:latin typeface="Cambria Math" panose="02040503050406030204" pitchFamily="18" charset="0"/>
                  </a:rPr>
                  <a:t>=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𝑝</m:t>
                        </m:r>
                      </m:e>
                      <m:sub>
                        <m:r>
                          <a:rPr lang="es-ES" sz="2800" i="1">
                            <a:latin typeface="Cambria Math" panose="02040503050406030204" pitchFamily="18" charset="0"/>
                          </a:rPr>
                          <m:t>1</m:t>
                        </m:r>
                        <m:r>
                          <a:rPr lang="es-ES" sz="2800" i="1">
                            <a:latin typeface="Cambria Math" panose="02040503050406030204" pitchFamily="18" charset="0"/>
                          </a:rPr>
                          <m:t>𝑛</m:t>
                        </m:r>
                      </m:sub>
                    </m:sSub>
                  </m:oMath>
                </a14:m>
                <a:r>
                  <a:rPr lang="en-US" sz="2800" dirty="0" smtClean="0"/>
                  <a:t>=1</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s-ES" sz="2800" dirty="0"/>
                  <a:t>If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oMath>
                </a14:m>
                <a:r>
                  <a:rPr lang="en-US" sz="2800" dirty="0" smtClean="0"/>
                  <a:t>=0  </a:t>
                </a:r>
                <a:r>
                  <a:rPr lang="en-US" sz="2800" dirty="0"/>
                  <a:t>then </a:t>
                </a:r>
                <a14:m>
                  <m:oMath xmlns:m="http://schemas.openxmlformats.org/officeDocument/2006/math">
                    <m:r>
                      <a:rPr lang="es-ES" sz="2800" i="1">
                        <a:latin typeface="Cambria Math" panose="02040503050406030204" pitchFamily="18" charset="0"/>
                      </a:rPr>
                      <m:t>𝑝</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𝑙</m:t>
                        </m:r>
                      </m:e>
                      <m:sub>
                        <m:r>
                          <a:rPr lang="es-ES" sz="2800" i="1">
                            <a:latin typeface="Cambria Math" panose="02040503050406030204" pitchFamily="18" charset="0"/>
                          </a:rPr>
                          <m:t>𝑛</m:t>
                        </m:r>
                      </m:sub>
                    </m:sSub>
                    <m:r>
                      <a:rPr lang="es-ES" sz="2800" i="1">
                        <a:latin typeface="Cambria Math" panose="02040503050406030204" pitchFamily="18" charset="0"/>
                      </a:rPr>
                      <m:t>=1|</m:t>
                    </m:r>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a14:m>
                <a:r>
                  <a:rPr lang="es-ES" sz="2800" dirty="0"/>
                  <a:t>)</a:t>
                </a:r>
                <a14:m>
                  <m:oMath xmlns:m="http://schemas.openxmlformats.org/officeDocument/2006/math">
                    <m:r>
                      <a:rPr lang="es-ES" sz="2800">
                        <a:latin typeface="Cambria Math" panose="02040503050406030204" pitchFamily="18" charset="0"/>
                      </a:rPr>
                      <m:t> </m:t>
                    </m:r>
                  </m:oMath>
                </a14:m>
                <a:r>
                  <a:rPr lang="es-ES" sz="2800" dirty="0">
                    <a:latin typeface="Cambria Math" panose="02040503050406030204" pitchFamily="18" charset="0"/>
                  </a:rPr>
                  <a:t>= </a:t>
                </a:r>
                <a14:m>
                  <m:oMath xmlns:m="http://schemas.openxmlformats.org/officeDocument/2006/math">
                    <m:sSub>
                      <m:sSubPr>
                        <m:ctrlPr>
                          <a:rPr lang="es-ES" sz="2800" i="1">
                            <a:latin typeface="Cambria Math" panose="02040503050406030204" pitchFamily="18" charset="0"/>
                          </a:rPr>
                        </m:ctrlPr>
                      </m:sSubPr>
                      <m:e>
                        <m:r>
                          <a:rPr lang="es-ES" sz="2800" i="1">
                            <a:latin typeface="Cambria Math" panose="02040503050406030204" pitchFamily="18" charset="0"/>
                          </a:rPr>
                          <m:t>𝑝</m:t>
                        </m:r>
                      </m:e>
                      <m:sub>
                        <m:r>
                          <a:rPr lang="es-ES" sz="2800" i="1">
                            <a:latin typeface="Cambria Math" panose="02040503050406030204" pitchFamily="18" charset="0"/>
                          </a:rPr>
                          <m:t>1</m:t>
                        </m:r>
                        <m:r>
                          <a:rPr lang="es-ES" sz="2800" i="1">
                            <a:latin typeface="Cambria Math" panose="02040503050406030204" pitchFamily="18" charset="0"/>
                          </a:rPr>
                          <m:t>𝑛</m:t>
                        </m:r>
                      </m:sub>
                    </m:sSub>
                  </m:oMath>
                </a14:m>
                <a:r>
                  <a:rPr lang="en-US" sz="2800" dirty="0" smtClean="0"/>
                  <a:t>=0</a:t>
                </a:r>
                <a:endParaRPr lang="en-US" sz="2800" dirty="0"/>
              </a:p>
              <a:p>
                <a:pPr marL="342900" indent="-342900">
                  <a:buFont typeface="Arial" panose="020B0604020202020204" pitchFamily="34" charset="0"/>
                  <a:buChar char="•"/>
                </a:pPr>
                <a:endParaRPr lang="es-ES" sz="2400" dirty="0" smtClean="0"/>
              </a:p>
              <a:p>
                <a:pPr marL="342900" indent="-342900">
                  <a:buFont typeface="Arial" panose="020B0604020202020204" pitchFamily="34" charset="0"/>
                  <a:buChar char="•"/>
                </a:pPr>
                <a:endParaRPr lang="es-ES" sz="2400" dirty="0"/>
              </a:p>
              <a:p>
                <a:r>
                  <a:rPr lang="en-US" sz="2400" dirty="0" smtClean="0"/>
                  <a:t>In a single expression</a:t>
                </a:r>
                <a:r>
                  <a:rPr lang="es-ES" sz="2400" dirty="0" smtClean="0"/>
                  <a:t>:</a:t>
                </a:r>
                <a:endParaRPr lang="es-ES" sz="2400" dirty="0"/>
              </a:p>
              <a:p>
                <a:pPr algn="ctr"/>
                <a:r>
                  <a:rPr lang="es-ES" sz="2400" dirty="0" smtClean="0"/>
                  <a:t> </a:t>
                </a:r>
                <a14:m>
                  <m:oMath xmlns:m="http://schemas.openxmlformats.org/officeDocument/2006/math">
                    <m:sSubSup>
                      <m:sSubSupPr>
                        <m:ctrlPr>
                          <a:rPr lang="es-ES" sz="3200" i="1" dirty="0" smtClean="0">
                            <a:latin typeface="Cambria Math" panose="02040503050406030204" pitchFamily="18" charset="0"/>
                          </a:rPr>
                        </m:ctrlPr>
                      </m:sSubSupPr>
                      <m:e>
                        <m:r>
                          <a:rPr lang="es-ES" sz="3200" b="0" i="1" dirty="0" smtClean="0">
                            <a:latin typeface="Cambria Math" panose="02040503050406030204" pitchFamily="18" charset="0"/>
                          </a:rPr>
                          <m:t>𝑝</m:t>
                        </m:r>
                      </m:e>
                      <m:sub>
                        <m:r>
                          <a:rPr lang="es-ES" sz="3200" b="0" i="1" dirty="0" smtClean="0">
                            <a:latin typeface="Cambria Math" panose="02040503050406030204" pitchFamily="18" charset="0"/>
                          </a:rPr>
                          <m:t>1</m:t>
                        </m:r>
                        <m:r>
                          <a:rPr lang="es-ES" sz="3200" b="0" i="1" dirty="0" smtClean="0">
                            <a:latin typeface="Cambria Math" panose="02040503050406030204" pitchFamily="18" charset="0"/>
                          </a:rPr>
                          <m:t>𝑛</m:t>
                        </m:r>
                      </m:sub>
                      <m:sup>
                        <m:sSub>
                          <m:sSubPr>
                            <m:ctrlPr>
                              <a:rPr lang="es-ES" sz="3200" i="1" dirty="0" smtClean="0">
                                <a:latin typeface="Cambria Math" panose="02040503050406030204" pitchFamily="18" charset="0"/>
                              </a:rPr>
                            </m:ctrlPr>
                          </m:sSubPr>
                          <m:e>
                            <m:r>
                              <a:rPr lang="es-ES" sz="3200" b="0" i="1" dirty="0" smtClean="0">
                                <a:latin typeface="Cambria Math" panose="02040503050406030204" pitchFamily="18" charset="0"/>
                              </a:rPr>
                              <m:t>𝑙</m:t>
                            </m:r>
                          </m:e>
                          <m:sub>
                            <m:r>
                              <a:rPr lang="es-ES" sz="3200" b="0" i="1" dirty="0" smtClean="0">
                                <a:latin typeface="Cambria Math" panose="02040503050406030204" pitchFamily="18" charset="0"/>
                              </a:rPr>
                              <m:t>𝑛</m:t>
                            </m:r>
                          </m:sub>
                        </m:sSub>
                      </m:sup>
                    </m:sSubSup>
                    <m:sSup>
                      <m:sSupPr>
                        <m:ctrlPr>
                          <a:rPr lang="es-ES" sz="3200" b="0" i="1" dirty="0" smtClean="0">
                            <a:latin typeface="Cambria Math" panose="02040503050406030204" pitchFamily="18" charset="0"/>
                          </a:rPr>
                        </m:ctrlPr>
                      </m:sSupPr>
                      <m:e>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Sub>
                          </m:e>
                        </m:d>
                      </m:e>
                      <m:sup>
                        <m:d>
                          <m:dPr>
                            <m:ctrlPr>
                              <a:rPr lang="es-ES" sz="3200" b="0" i="1" dirty="0" smtClean="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smtClean="0">
                                    <a:latin typeface="Cambria Math" panose="02040503050406030204" pitchFamily="18" charset="0"/>
                                  </a:rPr>
                                </m:ctrlPr>
                              </m:sSubPr>
                              <m:e>
                                <m:r>
                                  <a:rPr lang="es-ES" sz="3200" b="0" i="1" dirty="0" smtClean="0">
                                    <a:latin typeface="Cambria Math" panose="02040503050406030204" pitchFamily="18" charset="0"/>
                                  </a:rPr>
                                  <m:t>𝑙</m:t>
                                </m:r>
                              </m:e>
                              <m:sub>
                                <m:r>
                                  <a:rPr lang="es-ES" sz="3200" i="1" dirty="0">
                                    <a:latin typeface="Cambria Math" panose="02040503050406030204" pitchFamily="18" charset="0"/>
                                  </a:rPr>
                                  <m:t>𝑛</m:t>
                                </m:r>
                              </m:sub>
                            </m:sSub>
                          </m:e>
                        </m:d>
                      </m:sup>
                    </m:sSup>
                  </m:oMath>
                </a14:m>
                <a:endParaRPr lang="es-ES" sz="3200" b="0" dirty="0" smtClean="0"/>
              </a:p>
              <a:p>
                <a:pPr algn="ctr"/>
                <a:endParaRPr lang="es-ES" sz="2400" dirty="0" smtClean="0"/>
              </a:p>
              <a:p>
                <a:pPr algn="ctr"/>
                <a:r>
                  <a:rPr lang="en-US" sz="2800" dirty="0" smtClean="0">
                    <a:solidFill>
                      <a:srgbClr val="0070C0"/>
                    </a:solidFill>
                  </a:rPr>
                  <a:t>In a perfect classifier this must be:</a:t>
                </a:r>
              </a:p>
              <a:p>
                <a:pPr algn="ctr"/>
                <a:r>
                  <a:rPr lang="en-US" sz="2800" dirty="0" smtClean="0">
                    <a:solidFill>
                      <a:srgbClr val="0070C0"/>
                    </a:solidFill>
                  </a:rPr>
                  <a:t> a “probability” always 1  for every data </a:t>
                </a:r>
                <a:r>
                  <a:rPr lang="en-US" sz="2800" i="1" dirty="0" smtClean="0">
                    <a:solidFill>
                      <a:srgbClr val="0070C0"/>
                    </a:solidFill>
                  </a:rPr>
                  <a:t>n</a:t>
                </a:r>
                <a:r>
                  <a:rPr lang="en-US" sz="2800" dirty="0" smtClean="0">
                    <a:solidFill>
                      <a:srgbClr val="0070C0"/>
                    </a:solidFill>
                  </a:rPr>
                  <a:t>!!!</a:t>
                </a:r>
              </a:p>
              <a:p>
                <a:pPr algn="ctr"/>
                <a:endParaRPr lang="en-US" sz="2400" dirty="0" smtClean="0"/>
              </a:p>
            </p:txBody>
          </p:sp>
        </mc:Choice>
        <mc:Fallback xmlns="">
          <p:sp>
            <p:nvSpPr>
              <p:cNvPr id="8" name="CuadroTexto 7"/>
              <p:cNvSpPr txBox="1">
                <a:spLocks noRot="1" noChangeAspect="1" noMove="1" noResize="1" noEditPoints="1" noAdjustHandles="1" noChangeArrowheads="1" noChangeShapeType="1" noTextEdit="1"/>
              </p:cNvSpPr>
              <p:nvPr/>
            </p:nvSpPr>
            <p:spPr>
              <a:xfrm>
                <a:off x="409184" y="1455148"/>
                <a:ext cx="8280920" cy="4695581"/>
              </a:xfrm>
              <a:prstGeom prst="rect">
                <a:avLst/>
              </a:prstGeom>
              <a:blipFill rotWithShape="0">
                <a:blip r:embed="rId3"/>
                <a:stretch>
                  <a:fillRect l="-1325" t="-1688"/>
                </a:stretch>
              </a:blipFill>
            </p:spPr>
            <p:txBody>
              <a:bodyPr/>
              <a:lstStyle/>
              <a:p>
                <a:r>
                  <a:rPr lang="en-US">
                    <a:noFill/>
                  </a:rPr>
                  <a:t> </a:t>
                </a:r>
              </a:p>
            </p:txBody>
          </p:sp>
        </mc:Fallback>
      </mc:AlternateContent>
    </p:spTree>
    <p:extLst>
      <p:ext uri="{BB962C8B-B14F-4D97-AF65-F5344CB8AC3E}">
        <p14:creationId xmlns:p14="http://schemas.microsoft.com/office/powerpoint/2010/main" val="2225320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260648"/>
            <a:ext cx="3561360" cy="584775"/>
          </a:xfrm>
          <a:prstGeom prst="rect">
            <a:avLst/>
          </a:prstGeom>
          <a:noFill/>
        </p:spPr>
        <p:txBody>
          <a:bodyPr wrap="none" rtlCol="0">
            <a:spAutoFit/>
          </a:bodyPr>
          <a:lstStyle/>
          <a:p>
            <a:r>
              <a:rPr lang="en-US" sz="3200" dirty="0" smtClean="0"/>
              <a:t>A PERFECT classifier</a:t>
            </a:r>
            <a:endParaRPr lang="en-US" sz="3200" dirty="0"/>
          </a:p>
        </p:txBody>
      </p:sp>
      <mc:AlternateContent xmlns:mc="http://schemas.openxmlformats.org/markup-compatibility/2006" xmlns:a14="http://schemas.microsoft.com/office/drawing/2010/main">
        <mc:Choice Requires="a14">
          <p:sp>
            <p:nvSpPr>
              <p:cNvPr id="8" name="CuadroTexto 7"/>
              <p:cNvSpPr txBox="1"/>
              <p:nvPr/>
            </p:nvSpPr>
            <p:spPr>
              <a:xfrm>
                <a:off x="395536" y="836712"/>
                <a:ext cx="8280920" cy="769441"/>
              </a:xfrm>
              <a:prstGeom prst="rect">
                <a:avLst/>
              </a:prstGeom>
              <a:noFill/>
            </p:spPr>
            <p:txBody>
              <a:bodyPr wrap="square" rtlCol="0">
                <a:spAutoFit/>
              </a:bodyPr>
              <a:lstStyle/>
              <a:p>
                <a:r>
                  <a:rPr lang="en-US" sz="2000" dirty="0" smtClean="0"/>
                  <a:t>All the probabilities/likelihood for each sample should be 1</a:t>
                </a:r>
                <a:endParaRPr lang="es-ES" sz="2400" dirty="0" smtClean="0">
                  <a:solidFill>
                    <a:srgbClr val="0070C0"/>
                  </a:solidFill>
                </a:endParaRPr>
              </a:p>
              <a:p>
                <a:pPr algn="ctr"/>
                <a:r>
                  <a:rPr lang="en-US" sz="2400" dirty="0" smtClean="0">
                    <a:solidFill>
                      <a:srgbClr val="0070C0"/>
                    </a:solidFill>
                  </a:rPr>
                  <a:t>Maximum Likelihood estimation of </a:t>
                </a:r>
                <a14:m>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rPr>
                      <m:t>𝜃</m:t>
                    </m:r>
                  </m:oMath>
                </a14:m>
                <a:endParaRPr lang="en-US" sz="2400" dirty="0" smtClean="0"/>
              </a:p>
            </p:txBody>
          </p:sp>
        </mc:Choice>
        <mc:Fallback xmlns="">
          <p:sp>
            <p:nvSpPr>
              <p:cNvPr id="8" name="CuadroTexto 7"/>
              <p:cNvSpPr txBox="1">
                <a:spLocks noRot="1" noChangeAspect="1" noMove="1" noResize="1" noEditPoints="1" noAdjustHandles="1" noChangeArrowheads="1" noChangeShapeType="1" noTextEdit="1"/>
              </p:cNvSpPr>
              <p:nvPr/>
            </p:nvSpPr>
            <p:spPr>
              <a:xfrm>
                <a:off x="395536" y="836712"/>
                <a:ext cx="8280920" cy="769441"/>
              </a:xfrm>
              <a:prstGeom prst="rect">
                <a:avLst/>
              </a:prstGeom>
              <a:blipFill rotWithShape="0">
                <a:blip r:embed="rId2"/>
                <a:stretch>
                  <a:fillRect l="-810" t="-3968" b="-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ángulo 2"/>
              <p:cNvSpPr/>
              <p:nvPr/>
            </p:nvSpPr>
            <p:spPr>
              <a:xfrm>
                <a:off x="1331640" y="1412776"/>
                <a:ext cx="5948360" cy="1746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3200" i="1" dirty="0" smtClean="0">
                              <a:solidFill>
                                <a:prstClr val="black"/>
                              </a:solidFill>
                              <a:latin typeface="Cambria Math" panose="02040503050406030204" pitchFamily="18" charset="0"/>
                            </a:rPr>
                          </m:ctrlPr>
                        </m:sSubSupPr>
                        <m:e>
                          <m:sSub>
                            <m:sSubPr>
                              <m:ctrlPr>
                                <a:rPr lang="es-ES" sz="3200" i="1" dirty="0">
                                  <a:solidFill>
                                    <a:prstClr val="black"/>
                                  </a:solidFill>
                                  <a:latin typeface="Cambria Math" panose="02040503050406030204" pitchFamily="18" charset="0"/>
                                </a:rPr>
                              </m:ctrlPr>
                            </m:sSubPr>
                            <m:e>
                              <m:sSub>
                                <m:sSubPr>
                                  <m:ctrlPr>
                                    <a:rPr lang="es-ES" sz="3200" i="1" dirty="0" smtClean="0">
                                      <a:solidFill>
                                        <a:prstClr val="black"/>
                                      </a:solidFill>
                                      <a:latin typeface="Cambria Math" panose="02040503050406030204" pitchFamily="18" charset="0"/>
                                    </a:rPr>
                                  </m:ctrlPr>
                                </m:sSubPr>
                                <m:e>
                                  <m:r>
                                    <a:rPr lang="es-ES" sz="3200" i="1" dirty="0" smtClean="0">
                                      <a:solidFill>
                                        <a:prstClr val="black"/>
                                      </a:solidFill>
                                      <a:latin typeface="Cambria Math" panose="02040503050406030204" pitchFamily="18" charset="0"/>
                                      <a:ea typeface="Cambria Math" panose="02040503050406030204" pitchFamily="18" charset="0"/>
                                    </a:rPr>
                                    <m:t>𝜃</m:t>
                                  </m:r>
                                </m:e>
                                <m:sub>
                                  <m:r>
                                    <a:rPr lang="es-ES" sz="3200" b="0" i="1" dirty="0" smtClean="0">
                                      <a:solidFill>
                                        <a:prstClr val="black"/>
                                      </a:solidFill>
                                      <a:latin typeface="Cambria Math" panose="02040503050406030204" pitchFamily="18" charset="0"/>
                                    </a:rPr>
                                    <m:t>𝑀𝐿</m:t>
                                  </m:r>
                                </m:sub>
                              </m:sSub>
                              <m:r>
                                <a:rPr lang="es-ES" sz="3200" i="1" dirty="0" smtClean="0">
                                  <a:solidFill>
                                    <a:prstClr val="black"/>
                                  </a:solidFill>
                                  <a:latin typeface="Cambria Math" panose="02040503050406030204" pitchFamily="18" charset="0"/>
                                </a:rPr>
                                <m:t>=</m:t>
                              </m:r>
                              <m:nary>
                                <m:naryPr>
                                  <m:chr m:val="∏"/>
                                  <m:ctrlPr>
                                    <a:rPr lang="es-ES" sz="3200" i="1" dirty="0" smtClean="0">
                                      <a:solidFill>
                                        <a:prstClr val="black"/>
                                      </a:solidFill>
                                      <a:latin typeface="Cambria Math" panose="02040503050406030204" pitchFamily="18" charset="0"/>
                                    </a:rPr>
                                  </m:ctrlPr>
                                </m:naryPr>
                                <m:sub>
                                  <m:r>
                                    <m:rPr>
                                      <m:brk m:alnAt="23"/>
                                    </m:rPr>
                                    <a:rPr lang="es-ES" sz="3200" b="0" i="1" dirty="0" smtClean="0">
                                      <a:solidFill>
                                        <a:prstClr val="black"/>
                                      </a:solidFill>
                                      <a:latin typeface="Cambria Math" panose="02040503050406030204" pitchFamily="18" charset="0"/>
                                    </a:rPr>
                                    <m:t>𝑛</m:t>
                                  </m:r>
                                  <m:r>
                                    <a:rPr lang="es-ES" sz="3200" b="0" i="1" dirty="0" smtClean="0">
                                      <a:solidFill>
                                        <a:prstClr val="black"/>
                                      </a:solidFill>
                                      <a:latin typeface="Cambria Math" panose="02040503050406030204" pitchFamily="18" charset="0"/>
                                    </a:rPr>
                                    <m:t>=1</m:t>
                                  </m:r>
                                </m:sub>
                                <m:sup>
                                  <m:r>
                                    <a:rPr lang="es-ES" sz="3200" b="0" i="1" dirty="0" smtClean="0">
                                      <a:solidFill>
                                        <a:prstClr val="black"/>
                                      </a:solidFill>
                                      <a:latin typeface="Cambria Math" panose="02040503050406030204" pitchFamily="18" charset="0"/>
                                    </a:rPr>
                                    <m:t>𝑁</m:t>
                                  </m:r>
                                </m:sup>
                                <m:e>
                                  <m:sSubSup>
                                    <m:sSubSupPr>
                                      <m:ctrlPr>
                                        <a:rPr lang="es-ES" sz="3200" i="1" dirty="0">
                                          <a:latin typeface="Cambria Math" panose="02040503050406030204" pitchFamily="18" charset="0"/>
                                        </a:rPr>
                                      </m:ctrlPr>
                                    </m:sSubSup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up>
                                      <m:sSub>
                                        <m:sSubPr>
                                          <m:ctrlPr>
                                            <a:rPr lang="es-ES" sz="3200" i="1" dirty="0">
                                              <a:latin typeface="Cambria Math" panose="02040503050406030204" pitchFamily="18" charset="0"/>
                                            </a:rPr>
                                          </m:ctrlPr>
                                        </m:sSubPr>
                                        <m:e>
                                          <m:r>
                                            <a:rPr lang="es-ES" sz="3200" i="1" dirty="0">
                                              <a:latin typeface="Cambria Math" panose="02040503050406030204" pitchFamily="18" charset="0"/>
                                            </a:rPr>
                                            <m:t>𝑙</m:t>
                                          </m:r>
                                        </m:e>
                                        <m:sub>
                                          <m:r>
                                            <a:rPr lang="es-ES" sz="3200" i="1" dirty="0">
                                              <a:latin typeface="Cambria Math" panose="02040503050406030204" pitchFamily="18" charset="0"/>
                                            </a:rPr>
                                            <m:t>𝑛</m:t>
                                          </m:r>
                                        </m:sub>
                                      </m:sSub>
                                    </m:sup>
                                  </m:sSubSup>
                                  <m:sSup>
                                    <m:sSupPr>
                                      <m:ctrlPr>
                                        <a:rPr lang="es-ES" sz="3200" i="1" dirty="0">
                                          <a:latin typeface="Cambria Math" panose="02040503050406030204" pitchFamily="18" charset="0"/>
                                        </a:rPr>
                                      </m:ctrlPr>
                                    </m:sSupPr>
                                    <m:e>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𝑝</m:t>
                                              </m:r>
                                            </m:e>
                                            <m:sub>
                                              <m:r>
                                                <a:rPr lang="es-ES" sz="3200" i="1" dirty="0">
                                                  <a:latin typeface="Cambria Math" panose="02040503050406030204" pitchFamily="18" charset="0"/>
                                                </a:rPr>
                                                <m:t>1</m:t>
                                              </m:r>
                                              <m:r>
                                                <a:rPr lang="es-ES" sz="3200" i="1" dirty="0">
                                                  <a:latin typeface="Cambria Math" panose="02040503050406030204" pitchFamily="18" charset="0"/>
                                                </a:rPr>
                                                <m:t>𝑛</m:t>
                                              </m:r>
                                            </m:sub>
                                          </m:sSub>
                                        </m:e>
                                      </m:d>
                                    </m:e>
                                    <m:sup>
                                      <m:d>
                                        <m:dPr>
                                          <m:ctrlPr>
                                            <a:rPr lang="es-ES" sz="3200" i="1" dirty="0">
                                              <a:latin typeface="Cambria Math" panose="02040503050406030204" pitchFamily="18" charset="0"/>
                                            </a:rPr>
                                          </m:ctrlPr>
                                        </m:dPr>
                                        <m:e>
                                          <m:r>
                                            <a:rPr lang="es-ES" sz="3200" i="1" dirty="0">
                                              <a:latin typeface="Cambria Math" panose="02040503050406030204" pitchFamily="18" charset="0"/>
                                            </a:rPr>
                                            <m:t>1−</m:t>
                                          </m:r>
                                          <m:sSub>
                                            <m:sSubPr>
                                              <m:ctrlPr>
                                                <a:rPr lang="es-ES" sz="3200" i="1" dirty="0">
                                                  <a:latin typeface="Cambria Math" panose="02040503050406030204" pitchFamily="18" charset="0"/>
                                                </a:rPr>
                                              </m:ctrlPr>
                                            </m:sSubPr>
                                            <m:e>
                                              <m:r>
                                                <a:rPr lang="es-ES" sz="3200" i="1" dirty="0">
                                                  <a:latin typeface="Cambria Math" panose="02040503050406030204" pitchFamily="18" charset="0"/>
                                                </a:rPr>
                                                <m:t>𝑙</m:t>
                                              </m:r>
                                            </m:e>
                                            <m:sub>
                                              <m:r>
                                                <a:rPr lang="es-ES" sz="3200" i="1" dirty="0">
                                                  <a:latin typeface="Cambria Math" panose="02040503050406030204" pitchFamily="18" charset="0"/>
                                                </a:rPr>
                                                <m:t>𝑛</m:t>
                                              </m:r>
                                            </m:sub>
                                          </m:sSub>
                                        </m:e>
                                      </m:d>
                                    </m:sup>
                                  </m:sSup>
                                </m:e>
                              </m:nary>
                            </m:e>
                            <m:sub/>
                          </m:sSub>
                        </m:e>
                        <m:sub/>
                        <m:sup/>
                      </m:sSubSup>
                    </m:oMath>
                  </m:oMathPara>
                </a14:m>
                <a:endParaRPr lang="en-US" dirty="0"/>
              </a:p>
            </p:txBody>
          </p:sp>
        </mc:Choice>
        <mc:Fallback xmlns="">
          <p:sp>
            <p:nvSpPr>
              <p:cNvPr id="3" name="Rectángulo 2"/>
              <p:cNvSpPr>
                <a:spLocks noRot="1" noChangeAspect="1" noMove="1" noResize="1" noEditPoints="1" noAdjustHandles="1" noChangeArrowheads="1" noChangeShapeType="1" noTextEdit="1"/>
              </p:cNvSpPr>
              <p:nvPr/>
            </p:nvSpPr>
            <p:spPr>
              <a:xfrm>
                <a:off x="1331640" y="1412776"/>
                <a:ext cx="5948360" cy="1746119"/>
              </a:xfrm>
              <a:prstGeom prst="rect">
                <a:avLst/>
              </a:prstGeom>
              <a:blipFill rotWithShape="0">
                <a:blip r:embed="rId3"/>
                <a:stretch>
                  <a:fillRect/>
                </a:stretch>
              </a:blipFill>
            </p:spPr>
            <p:txBody>
              <a:bodyPr/>
              <a:lstStyle/>
              <a:p>
                <a:r>
                  <a:rPr lang="en-US">
                    <a:noFill/>
                  </a:rPr>
                  <a:t> </a:t>
                </a:r>
              </a:p>
            </p:txBody>
          </p:sp>
        </mc:Fallback>
      </mc:AlternateContent>
      <p:sp>
        <p:nvSpPr>
          <p:cNvPr id="5" name="Rectángulo 4"/>
          <p:cNvSpPr/>
          <p:nvPr/>
        </p:nvSpPr>
        <p:spPr>
          <a:xfrm>
            <a:off x="539552" y="3356992"/>
            <a:ext cx="8424936" cy="830997"/>
          </a:xfrm>
          <a:prstGeom prst="rect">
            <a:avLst/>
          </a:prstGeom>
        </p:spPr>
        <p:txBody>
          <a:bodyPr wrap="square">
            <a:spAutoFit/>
          </a:bodyPr>
          <a:lstStyle/>
          <a:p>
            <a:pPr lvl="0"/>
            <a:r>
              <a:rPr lang="en-US" sz="2400" dirty="0" smtClean="0">
                <a:solidFill>
                  <a:srgbClr val="0070C0"/>
                </a:solidFill>
              </a:rPr>
              <a:t>From that a Cost Function can be obtained taking: </a:t>
            </a:r>
            <a:r>
              <a:rPr lang="en-US" sz="2400" b="1" dirty="0" smtClean="0"/>
              <a:t>the negative logarithm = Cross-entropy</a:t>
            </a:r>
            <a:endParaRPr lang="en-US" sz="2400" b="1" dirty="0"/>
          </a:p>
        </p:txBody>
      </p:sp>
      <mc:AlternateContent xmlns:mc="http://schemas.openxmlformats.org/markup-compatibility/2006" xmlns:a14="http://schemas.microsoft.com/office/drawing/2010/main">
        <mc:Choice Requires="a14">
          <p:sp>
            <p:nvSpPr>
              <p:cNvPr id="9" name="Rectángulo 8"/>
              <p:cNvSpPr/>
              <p:nvPr/>
            </p:nvSpPr>
            <p:spPr>
              <a:xfrm>
                <a:off x="683568" y="4725144"/>
                <a:ext cx="79858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latin typeface="Cambria Math" panose="02040503050406030204" pitchFamily="18" charset="0"/>
                        </a:rPr>
                        <m:t>Cross</m:t>
                      </m:r>
                      <m:r>
                        <a:rPr lang="es-ES" sz="2400" b="0" i="0" smtClean="0">
                          <a:latin typeface="Cambria Math" panose="02040503050406030204" pitchFamily="18" charset="0"/>
                        </a:rPr>
                        <m:t> </m:t>
                      </m:r>
                      <m:r>
                        <m:rPr>
                          <m:sty m:val="p"/>
                        </m:rPr>
                        <a:rPr lang="es-ES" sz="2400" b="0" i="0" smtClean="0">
                          <a:latin typeface="Cambria Math" panose="02040503050406030204" pitchFamily="18" charset="0"/>
                        </a:rPr>
                        <m:t>entropy</m:t>
                      </m:r>
                      <m:r>
                        <a:rPr lang="es-ES" sz="2400" b="0" i="1" smtClean="0">
                          <a:latin typeface="Cambria Math" panose="02040503050406030204" pitchFamily="18" charset="0"/>
                        </a:rPr>
                        <m:t>=−</m:t>
                      </m:r>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𝑛</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e>
                              </m:d>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e>
                              </m:func>
                            </m:e>
                          </m:func>
                        </m:e>
                      </m:nary>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683568" y="4725144"/>
                <a:ext cx="7985841" cy="113082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9203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23528" y="260648"/>
            <a:ext cx="4783745" cy="1077218"/>
          </a:xfrm>
          <a:prstGeom prst="rect">
            <a:avLst/>
          </a:prstGeom>
          <a:noFill/>
        </p:spPr>
        <p:txBody>
          <a:bodyPr wrap="none" rtlCol="0">
            <a:spAutoFit/>
          </a:bodyPr>
          <a:lstStyle/>
          <a:p>
            <a:r>
              <a:rPr lang="en-US" sz="3200" b="1" dirty="0" smtClean="0"/>
              <a:t>Cross entropy loss function</a:t>
            </a:r>
          </a:p>
          <a:p>
            <a:endParaRPr lang="en-US" sz="3200" b="1" dirty="0"/>
          </a:p>
        </p:txBody>
      </p:sp>
      <p:sp>
        <p:nvSpPr>
          <p:cNvPr id="5" name="Rectángulo 4"/>
          <p:cNvSpPr/>
          <p:nvPr/>
        </p:nvSpPr>
        <p:spPr>
          <a:xfrm>
            <a:off x="323528" y="980728"/>
            <a:ext cx="8424936" cy="461665"/>
          </a:xfrm>
          <a:prstGeom prst="rect">
            <a:avLst/>
          </a:prstGeom>
        </p:spPr>
        <p:txBody>
          <a:bodyPr wrap="square">
            <a:spAutoFit/>
          </a:bodyPr>
          <a:lstStyle/>
          <a:p>
            <a:pPr lvl="0"/>
            <a:r>
              <a:rPr lang="en-US" sz="2400" dirty="0" smtClean="0">
                <a:solidFill>
                  <a:srgbClr val="0070C0"/>
                </a:solidFill>
              </a:rPr>
              <a:t>From Maximum Likelihood to Minimum Cross-entropy</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9" name="Rectángulo 8"/>
              <p:cNvSpPr/>
              <p:nvPr/>
            </p:nvSpPr>
            <p:spPr>
              <a:xfrm>
                <a:off x="395536" y="1844824"/>
                <a:ext cx="79858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2400" b="0" i="0" smtClean="0">
                          <a:latin typeface="Cambria Math" panose="02040503050406030204" pitchFamily="18" charset="0"/>
                        </a:rPr>
                        <m:t>Cross</m:t>
                      </m:r>
                      <m:r>
                        <a:rPr lang="es-ES" sz="2400" b="0" i="0" smtClean="0">
                          <a:latin typeface="Cambria Math" panose="02040503050406030204" pitchFamily="18" charset="0"/>
                        </a:rPr>
                        <m:t> </m:t>
                      </m:r>
                      <m:r>
                        <m:rPr>
                          <m:sty m:val="p"/>
                        </m:rPr>
                        <a:rPr lang="es-ES" sz="2400" b="0" i="0" smtClean="0">
                          <a:latin typeface="Cambria Math" panose="02040503050406030204" pitchFamily="18" charset="0"/>
                        </a:rPr>
                        <m:t>entropy</m:t>
                      </m:r>
                      <m:r>
                        <a:rPr lang="es-ES" sz="2400" b="0" i="1" smtClean="0">
                          <a:latin typeface="Cambria Math" panose="02040503050406030204" pitchFamily="18" charset="0"/>
                        </a:rPr>
                        <m:t>=−</m:t>
                      </m:r>
                      <m:nary>
                        <m:naryPr>
                          <m:chr m:val="∑"/>
                          <m:ctrlPr>
                            <a:rPr lang="es-ES" sz="2400" b="0" i="1" smtClean="0">
                              <a:latin typeface="Cambria Math" panose="02040503050406030204" pitchFamily="18" charset="0"/>
                            </a:rPr>
                          </m:ctrlPr>
                        </m:naryPr>
                        <m:sub>
                          <m:r>
                            <m:rPr>
                              <m:brk m:alnAt="23"/>
                            </m:rPr>
                            <a:rPr lang="es-ES" sz="2400" b="0" i="1" smtClean="0">
                              <a:latin typeface="Cambria Math" panose="02040503050406030204" pitchFamily="18" charset="0"/>
                            </a:rPr>
                            <m:t>𝑛</m:t>
                          </m:r>
                          <m:r>
                            <a:rPr lang="es-ES" sz="2400" b="0" i="1" smtClean="0">
                              <a:latin typeface="Cambria Math" panose="02040503050406030204" pitchFamily="18" charset="0"/>
                            </a:rPr>
                            <m:t>=1</m:t>
                          </m:r>
                        </m:sub>
                        <m:sup>
                          <m:r>
                            <a:rPr lang="es-ES" sz="2400" b="0" i="1" smtClean="0">
                              <a:latin typeface="Cambria Math" panose="02040503050406030204" pitchFamily="18" charset="0"/>
                            </a:rPr>
                            <m:t>𝑁</m:t>
                          </m:r>
                        </m:sup>
                        <m:e>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𝑙</m:t>
                                      </m:r>
                                    </m:e>
                                    <m:sub>
                                      <m:r>
                                        <a:rPr lang="es-ES" sz="2400" b="0" i="1" smtClean="0">
                                          <a:latin typeface="Cambria Math" panose="02040503050406030204" pitchFamily="18" charset="0"/>
                                        </a:rPr>
                                        <m:t>𝑛</m:t>
                                      </m:r>
                                    </m:sub>
                                  </m:sSub>
                                </m:e>
                              </m:d>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1−</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𝑝</m:t>
                                          </m:r>
                                        </m:e>
                                        <m:sub>
                                          <m:r>
                                            <a:rPr lang="es-ES" sz="2400" b="0" i="1" smtClean="0">
                                              <a:latin typeface="Cambria Math" panose="02040503050406030204" pitchFamily="18" charset="0"/>
                                            </a:rPr>
                                            <m:t>1</m:t>
                                          </m:r>
                                          <m:r>
                                            <a:rPr lang="es-ES" sz="2400" b="0" i="1" smtClean="0">
                                              <a:latin typeface="Cambria Math" panose="02040503050406030204" pitchFamily="18" charset="0"/>
                                            </a:rPr>
                                            <m:t>𝑛</m:t>
                                          </m:r>
                                        </m:sub>
                                      </m:sSub>
                                    </m:e>
                                  </m:d>
                                  <m:r>
                                    <a:rPr lang="es-ES" sz="2400" b="0" i="1" smtClean="0">
                                      <a:latin typeface="Cambria Math" panose="02040503050406030204" pitchFamily="18" charset="0"/>
                                    </a:rPr>
                                    <m:t>)</m:t>
                                  </m:r>
                                </m:e>
                              </m:func>
                            </m:e>
                          </m:func>
                        </m:e>
                      </m:nary>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395536" y="1844824"/>
                <a:ext cx="7985841" cy="113082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683568" y="3573016"/>
                <a:ext cx="7920880" cy="2618794"/>
              </a:xfrm>
              <a:prstGeom prst="rect">
                <a:avLst/>
              </a:prstGeom>
              <a:solidFill>
                <a:schemeClr val="accent5">
                  <a:lumMod val="20000"/>
                  <a:lumOff val="80000"/>
                  <a:alpha val="24000"/>
                </a:schemeClr>
              </a:solidFill>
              <a:ln w="15875">
                <a:solidFill>
                  <a:schemeClr val="accent1"/>
                </a:solidFill>
                <a:prstDash val="sysDash"/>
              </a:ln>
            </p:spPr>
            <p:txBody>
              <a:bodyPr wrap="square">
                <a:spAutoFit/>
              </a:bodyPr>
              <a:lstStyle/>
              <a:p>
                <a:r>
                  <a:rPr lang="en-US" sz="2000" b="1" dirty="0" smtClean="0"/>
                  <a:t>Shannon entropy </a:t>
                </a:r>
                <a14:m>
                  <m:oMath xmlns:m="http://schemas.openxmlformats.org/officeDocument/2006/math">
                    <m:r>
                      <a:rPr lang="en-US" sz="2000" b="1" i="1" dirty="0" smtClean="0">
                        <a:latin typeface="Cambria Math" panose="02040503050406030204" pitchFamily="18" charset="0"/>
                      </a:rPr>
                      <m:t>𝑯</m:t>
                    </m:r>
                    <m:r>
                      <a:rPr lang="en-US" sz="2000" b="1" i="1" dirty="0" smtClean="0">
                        <a:latin typeface="Cambria Math" panose="02040503050406030204" pitchFamily="18" charset="0"/>
                      </a:rPr>
                      <m:t>(.) </m:t>
                    </m:r>
                  </m:oMath>
                </a14:m>
                <a:r>
                  <a:rPr lang="en-US" sz="2000" dirty="0" smtClean="0"/>
                  <a:t>: of </a:t>
                </a:r>
                <a:r>
                  <a:rPr lang="en-US" sz="2000" dirty="0"/>
                  <a:t>uncertainty in </a:t>
                </a:r>
                <a:r>
                  <a:rPr lang="en-US" sz="2000" dirty="0" smtClean="0"/>
                  <a:t>a probability </a:t>
                </a:r>
                <a:r>
                  <a:rPr lang="en-US" sz="2000" dirty="0"/>
                  <a:t>distribution </a:t>
                </a:r>
                <a:r>
                  <a:rPr lang="en-US" sz="2000" dirty="0" smtClean="0"/>
                  <a:t>P</a:t>
                </a:r>
              </a:p>
              <a:p>
                <a:endParaRPr lang="es-ES" dirty="0" smtClean="0"/>
              </a:p>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𝐻</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r>
                        <a:rPr lang="es-ES" sz="2400" b="0" i="0"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𝐸</m:t>
                          </m:r>
                        </m:e>
                        <m:sub>
                          <m:r>
                            <a:rPr lang="es-ES" sz="2400" i="1">
                              <a:latin typeface="Cambria Math" panose="02040503050406030204" pitchFamily="18" charset="0"/>
                            </a:rPr>
                            <m:t>𝑥</m:t>
                          </m:r>
                          <m:r>
                            <a:rPr lang="es-ES" sz="2400" i="1">
                              <a:latin typeface="Cambria Math" panose="02040503050406030204" pitchFamily="18" charset="0"/>
                            </a:rPr>
                            <m:t>~</m:t>
                          </m:r>
                          <m:r>
                            <a:rPr lang="es-ES" sz="2400" i="1">
                              <a:latin typeface="Cambria Math" panose="02040503050406030204" pitchFamily="18" charset="0"/>
                            </a:rPr>
                            <m:t>𝑃</m:t>
                          </m:r>
                        </m:sub>
                      </m:sSub>
                      <m:d>
                        <m:dPr>
                          <m:begChr m:val="["/>
                          <m:endChr m:val="]"/>
                          <m:ctrlPr>
                            <a:rPr lang="es-ES" sz="2400" b="0" i="1" smtClean="0">
                              <a:latin typeface="Cambria Math" panose="02040503050406030204" pitchFamily="18" charset="0"/>
                            </a:rPr>
                          </m:ctrlPr>
                        </m:dPr>
                        <m:e>
                          <m:func>
                            <m:funcPr>
                              <m:ctrlPr>
                                <a:rPr lang="es-ES" sz="2400" b="0" i="1" smtClean="0">
                                  <a:latin typeface="Cambria Math" panose="02040503050406030204" pitchFamily="18" charset="0"/>
                                </a:rPr>
                              </m:ctrlPr>
                            </m:funcPr>
                            <m:fName>
                              <m:r>
                                <m:rPr>
                                  <m:sty m:val="p"/>
                                </m:rPr>
                                <a:rPr lang="es-ES" sz="2400" b="0" i="0" smtClean="0">
                                  <a:latin typeface="Cambria Math" panose="02040503050406030204" pitchFamily="18" charset="0"/>
                                </a:rPr>
                                <m:t>log</m:t>
                              </m:r>
                            </m:fName>
                            <m:e>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𝑃</m:t>
                                  </m:r>
                                  <m:d>
                                    <m:dPr>
                                      <m:ctrlPr>
                                        <a:rPr lang="es-ES" sz="2400" b="0" i="1" smtClean="0">
                                          <a:latin typeface="Cambria Math" panose="02040503050406030204" pitchFamily="18" charset="0"/>
                                        </a:rPr>
                                      </m:ctrlPr>
                                    </m:dPr>
                                    <m:e>
                                      <m:r>
                                        <a:rPr lang="es-ES" sz="2400" b="0" i="1" smtClean="0">
                                          <a:latin typeface="Cambria Math" panose="02040503050406030204" pitchFamily="18" charset="0"/>
                                        </a:rPr>
                                        <m:t>𝑥</m:t>
                                      </m:r>
                                    </m:e>
                                  </m:d>
                                </m:e>
                              </m:d>
                            </m:e>
                          </m:func>
                        </m:e>
                      </m:d>
                    </m:oMath>
                  </m:oMathPara>
                </a14:m>
                <a:endParaRPr lang="en-US" sz="2400" dirty="0" smtClean="0"/>
              </a:p>
              <a:p>
                <a:endParaRPr lang="es-ES" sz="2400" dirty="0"/>
              </a:p>
              <a:p>
                <a:r>
                  <a:rPr lang="en-US" sz="2000" b="1" dirty="0" smtClean="0"/>
                  <a:t>Cross-entropy  </a:t>
                </a:r>
                <a:r>
                  <a:rPr lang="en-US" sz="2000" dirty="0" smtClean="0"/>
                  <a:t>(two distributions </a:t>
                </a:r>
                <a:r>
                  <a:rPr lang="en-US" sz="2400" dirty="0" smtClean="0"/>
                  <a:t>: </a:t>
                </a:r>
                <a14:m>
                  <m:oMath xmlns:m="http://schemas.openxmlformats.org/officeDocument/2006/math">
                    <m:r>
                      <a:rPr lang="es-ES" sz="2400" b="0" i="1">
                        <a:latin typeface="Cambria Math" panose="02040503050406030204" pitchFamily="18" charset="0"/>
                      </a:rPr>
                      <m:t>𝑃</m:t>
                    </m:r>
                    <m:r>
                      <a:rPr lang="es-ES" sz="2400" b="0" i="1">
                        <a:latin typeface="Cambria Math" panose="02040503050406030204" pitchFamily="18" charset="0"/>
                      </a:rPr>
                      <m:t>﷮</m:t>
                    </m:r>
                    <m:r>
                      <a:rPr lang="es-ES" sz="2400" b="0" i="1">
                        <a:latin typeface="Cambria Math" panose="02040503050406030204" pitchFamily="18" charset="0"/>
                      </a:rPr>
                      <m:t>𝑑𝑎𝑡𝑎</m:t>
                    </m:r>
                  </m:oMath>
                </a14:m>
                <a:r>
                  <a:rPr lang="en-US" sz="2400" dirty="0" smtClean="0"/>
                  <a:t> and </a:t>
                </a:r>
                <a14:m>
                  <m:oMath xmlns:m="http://schemas.openxmlformats.org/officeDocument/2006/math">
                    <m:r>
                      <a:rPr lang="es-ES" sz="2400" b="0" i="1">
                        <a:latin typeface="Cambria Math" panose="02040503050406030204" pitchFamily="18" charset="0"/>
                      </a:rPr>
                      <m:t>𝑃</m:t>
                    </m:r>
                    <m:r>
                      <a:rPr lang="es-ES" sz="2400" b="0" i="1">
                        <a:latin typeface="Cambria Math" panose="02040503050406030204" pitchFamily="18" charset="0"/>
                      </a:rPr>
                      <m:t>﷮</m:t>
                    </m:r>
                    <m:r>
                      <a:rPr lang="es-ES" sz="2400" b="0" i="1" smtClean="0">
                        <a:latin typeface="Cambria Math" panose="02040503050406030204" pitchFamily="18" charset="0"/>
                      </a:rPr>
                      <m:t>𝑚𝑜𝑑𝑒𝑙</m:t>
                    </m:r>
                  </m:oMath>
                </a14:m>
                <a:r>
                  <a:rPr lang="en-US" sz="2400" dirty="0" smtClean="0"/>
                  <a:t>)</a:t>
                </a:r>
              </a:p>
              <a:p>
                <a:endParaRPr lang="es-ES" sz="2400" dirty="0"/>
              </a:p>
              <a:p>
                <a:pPr/>
                <a14:m>
                  <m:oMathPara xmlns:m="http://schemas.openxmlformats.org/officeDocument/2006/math">
                    <m:oMathParaPr>
                      <m:jc m:val="centerGroup"/>
                    </m:oMathParaPr>
                    <m:oMath xmlns:m="http://schemas.openxmlformats.org/officeDocument/2006/math">
                      <m:r>
                        <a:rPr lang="es-ES" sz="240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𝐸</m:t>
                          </m:r>
                        </m:e>
                        <m:sub>
                          <m:r>
                            <a:rPr lang="es-ES" sz="2400" i="1">
                              <a:latin typeface="Cambria Math" panose="02040503050406030204" pitchFamily="18" charset="0"/>
                            </a:rPr>
                            <m:t>𝑥</m:t>
                          </m:r>
                          <m:r>
                            <a:rPr lang="es-ES" sz="2400" i="1">
                              <a:latin typeface="Cambria Math" panose="02040503050406030204" pitchFamily="18" charset="0"/>
                            </a:rPr>
                            <m:t>~</m:t>
                          </m:r>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𝑃</m:t>
                              </m:r>
                            </m:e>
                            <m:sub>
                              <m:r>
                                <a:rPr lang="es-ES" sz="2400" b="0" i="1" smtClean="0">
                                  <a:latin typeface="Cambria Math" panose="02040503050406030204" pitchFamily="18" charset="0"/>
                                </a:rPr>
                                <m:t>𝑑𝑎𝑡𝑎</m:t>
                              </m:r>
                            </m:sub>
                          </m:sSub>
                        </m:sub>
                      </m:sSub>
                      <m:d>
                        <m:dPr>
                          <m:begChr m:val="["/>
                          <m:endChr m:val="]"/>
                          <m:ctrlPr>
                            <a:rPr lang="es-ES" sz="2400" i="1">
                              <a:latin typeface="Cambria Math" panose="02040503050406030204" pitchFamily="18" charset="0"/>
                            </a:rPr>
                          </m:ctrlPr>
                        </m:dPr>
                        <m:e>
                          <m:func>
                            <m:funcPr>
                              <m:ctrlPr>
                                <a:rPr lang="es-ES" sz="2400" i="1">
                                  <a:latin typeface="Cambria Math" panose="02040503050406030204" pitchFamily="18" charset="0"/>
                                </a:rPr>
                              </m:ctrlPr>
                            </m:funcPr>
                            <m:fName>
                              <m:r>
                                <m:rPr>
                                  <m:sty m:val="p"/>
                                </m:rPr>
                                <a:rPr lang="es-ES" sz="2400">
                                  <a:latin typeface="Cambria Math" panose="02040503050406030204" pitchFamily="18" charset="0"/>
                                </a:rPr>
                                <m:t>log</m:t>
                              </m:r>
                            </m:fName>
                            <m:e>
                              <m:d>
                                <m:dPr>
                                  <m:ctrlPr>
                                    <a:rPr lang="es-ES" sz="2400" i="1">
                                      <a:latin typeface="Cambria Math" panose="02040503050406030204" pitchFamily="18" charset="0"/>
                                    </a:rPr>
                                  </m:ctrlPr>
                                </m:dPr>
                                <m:e>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𝑃</m:t>
                                      </m:r>
                                    </m:e>
                                    <m:sub>
                                      <m:r>
                                        <a:rPr lang="es-ES" sz="2400" b="0" i="1" smtClean="0">
                                          <a:latin typeface="Cambria Math" panose="02040503050406030204" pitchFamily="18" charset="0"/>
                                        </a:rPr>
                                        <m:t>𝑚𝑜𝑑𝑒𝑙</m:t>
                                      </m:r>
                                    </m:sub>
                                  </m:sSub>
                                  <m:d>
                                    <m:dPr>
                                      <m:ctrlPr>
                                        <a:rPr lang="es-ES" sz="2400" i="1">
                                          <a:latin typeface="Cambria Math" panose="02040503050406030204" pitchFamily="18" charset="0"/>
                                        </a:rPr>
                                      </m:ctrlPr>
                                    </m:dPr>
                                    <m:e>
                                      <m:r>
                                        <a:rPr lang="es-ES" sz="2400" i="1">
                                          <a:latin typeface="Cambria Math" panose="02040503050406030204" pitchFamily="18" charset="0"/>
                                        </a:rPr>
                                        <m:t>𝑥</m:t>
                                      </m:r>
                                    </m:e>
                                  </m:d>
                                </m:e>
                              </m:d>
                            </m:e>
                          </m:func>
                        </m:e>
                      </m:d>
                    </m:oMath>
                  </m:oMathPara>
                </a14:m>
                <a:endParaRPr lang="en-US" sz="2400" dirty="0"/>
              </a:p>
            </p:txBody>
          </p:sp>
        </mc:Choice>
        <mc:Fallback xmlns="">
          <p:sp>
            <p:nvSpPr>
              <p:cNvPr id="2" name="Rectángulo 1"/>
              <p:cNvSpPr>
                <a:spLocks noRot="1" noChangeAspect="1" noMove="1" noResize="1" noEditPoints="1" noAdjustHandles="1" noChangeArrowheads="1" noChangeShapeType="1" noTextEdit="1"/>
              </p:cNvSpPr>
              <p:nvPr/>
            </p:nvSpPr>
            <p:spPr>
              <a:xfrm>
                <a:off x="683568" y="3573016"/>
                <a:ext cx="7920880" cy="2618794"/>
              </a:xfrm>
              <a:prstGeom prst="rect">
                <a:avLst/>
              </a:prstGeom>
              <a:blipFill rotWithShape="0">
                <a:blip r:embed="rId3"/>
                <a:stretch>
                  <a:fillRect l="-691" t="-924"/>
                </a:stretch>
              </a:blipFill>
              <a:ln w="15875">
                <a:solidFill>
                  <a:schemeClr val="accent1"/>
                </a:solidFill>
                <a:prstDash val="sysDash"/>
              </a:ln>
            </p:spPr>
            <p:txBody>
              <a:bodyPr/>
              <a:lstStyle/>
              <a:p>
                <a:r>
                  <a:rPr lang="en-US">
                    <a:noFill/>
                  </a:rPr>
                  <a:t> </a:t>
                </a:r>
              </a:p>
            </p:txBody>
          </p:sp>
        </mc:Fallback>
      </mc:AlternateContent>
    </p:spTree>
    <p:extLst>
      <p:ext uri="{BB962C8B-B14F-4D97-AF65-F5344CB8AC3E}">
        <p14:creationId xmlns:p14="http://schemas.microsoft.com/office/powerpoint/2010/main" val="7230463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ext uri="{D42A27DB-BD31-4B8C-83A1-F6EECF244321}">
                <p14:modId xmlns:p14="http://schemas.microsoft.com/office/powerpoint/2010/main" val="582048209"/>
              </p:ext>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6066"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6067"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6068"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6069"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6070"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6071"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6072"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2" name="Rectángulo 1"/>
          <p:cNvSpPr/>
          <p:nvPr/>
        </p:nvSpPr>
        <p:spPr>
          <a:xfrm>
            <a:off x="2627784" y="332656"/>
            <a:ext cx="6336704" cy="830997"/>
          </a:xfrm>
          <a:prstGeom prst="rect">
            <a:avLst/>
          </a:prstGeom>
        </p:spPr>
        <p:txBody>
          <a:bodyPr wrap="square">
            <a:spAutoFit/>
          </a:bodyPr>
          <a:lstStyle/>
          <a:p>
            <a:r>
              <a:rPr lang="en-US" sz="2400" dirty="0" smtClean="0">
                <a:solidFill>
                  <a:srgbClr val="000000"/>
                </a:solidFill>
                <a:latin typeface="Calibri" panose="020F0502020204030204" pitchFamily="34" charset="0"/>
              </a:rPr>
              <a:t>Now let’s feed our Training data to a simple linear classifier</a:t>
            </a: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115616" y="1844824"/>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7" name="Object 12"/>
          <p:cNvGraphicFramePr>
            <a:graphicFrameLocks noChangeAspect="1"/>
          </p:cNvGraphicFramePr>
          <p:nvPr>
            <p:extLst>
              <p:ext uri="{D42A27DB-BD31-4B8C-83A1-F6EECF244321}">
                <p14:modId xmlns:p14="http://schemas.microsoft.com/office/powerpoint/2010/main" val="1477069343"/>
              </p:ext>
            </p:extLst>
          </p:nvPr>
        </p:nvGraphicFramePr>
        <p:xfrm>
          <a:off x="3851920" y="1340768"/>
          <a:ext cx="3914775" cy="596900"/>
        </p:xfrm>
        <a:graphic>
          <a:graphicData uri="http://schemas.openxmlformats.org/presentationml/2006/ole">
            <mc:AlternateContent xmlns:mc="http://schemas.openxmlformats.org/markup-compatibility/2006">
              <mc:Choice xmlns:v="urn:schemas-microsoft-com:vml" Requires="v">
                <p:oleObj spid="_x0000_s36073" name="Ecuación" r:id="rId18" imgW="1409400" imgH="215640" progId="Equation.3">
                  <p:embed/>
                </p:oleObj>
              </mc:Choice>
              <mc:Fallback>
                <p:oleObj name="Ecuación" r:id="rId18" imgW="1409400" imgH="215640" progId="Equation.3">
                  <p:embed/>
                  <p:pic>
                    <p:nvPicPr>
                      <p:cNvPr id="0" name=""/>
                      <p:cNvPicPr>
                        <a:picLocks noChangeAspect="1" noChangeArrowheads="1"/>
                      </p:cNvPicPr>
                      <p:nvPr/>
                    </p:nvPicPr>
                    <p:blipFill>
                      <a:blip r:embed="rId19"/>
                      <a:srcRect/>
                      <a:stretch>
                        <a:fillRect/>
                      </a:stretch>
                    </p:blipFill>
                    <p:spPr bwMode="auto">
                      <a:xfrm>
                        <a:off x="3851920" y="1340768"/>
                        <a:ext cx="3914775" cy="596900"/>
                      </a:xfrm>
                      <a:prstGeom prst="rect">
                        <a:avLst/>
                      </a:prstGeom>
                      <a:noFill/>
                      <a:extLst/>
                    </p:spPr>
                  </p:pic>
                </p:oleObj>
              </mc:Fallback>
            </mc:AlternateContent>
          </a:graphicData>
        </a:graphic>
      </p:graphicFrame>
      <p:pic>
        <p:nvPicPr>
          <p:cNvPr id="4" name="Imagen 3"/>
          <p:cNvPicPr>
            <a:picLocks noChangeAspect="1"/>
          </p:cNvPicPr>
          <p:nvPr/>
        </p:nvPicPr>
        <p:blipFill>
          <a:blip r:embed="rId20"/>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372200" y="5373216"/>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179512" y="256490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21"/>
          <a:stretch>
            <a:fillRect/>
          </a:stretch>
        </p:blipFill>
        <p:spPr>
          <a:xfrm>
            <a:off x="0" y="3212976"/>
            <a:ext cx="2013841" cy="1368152"/>
          </a:xfrm>
          <a:prstGeom prst="rect">
            <a:avLst/>
          </a:prstGeom>
        </p:spPr>
      </p:pic>
    </p:spTree>
    <p:extLst>
      <p:ext uri="{BB962C8B-B14F-4D97-AF65-F5344CB8AC3E}">
        <p14:creationId xmlns:p14="http://schemas.microsoft.com/office/powerpoint/2010/main" val="2314346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Learning</a:t>
            </a:r>
            <a:r>
              <a:rPr lang="en-US" sz="3100" b="1" dirty="0"/>
              <a:t> </a:t>
            </a:r>
            <a:r>
              <a:rPr lang="en-US" sz="3100" b="1" dirty="0" smtClean="0"/>
              <a:t>and (</a:t>
            </a:r>
            <a:r>
              <a:rPr lang="en-US" sz="3100" b="1" dirty="0" err="1" smtClean="0"/>
              <a:t>v.s</a:t>
            </a:r>
            <a:r>
              <a:rPr lang="en-US" sz="3100" b="1" dirty="0" smtClean="0"/>
              <a:t>. ?) Signal Processing</a:t>
            </a:r>
            <a:endParaRPr lang="en-US" sz="2700" dirty="0"/>
          </a:p>
        </p:txBody>
      </p:sp>
      <p:pic>
        <p:nvPicPr>
          <p:cNvPr id="5" name="Imagen 4"/>
          <p:cNvPicPr>
            <a:picLocks noChangeAspect="1"/>
          </p:cNvPicPr>
          <p:nvPr/>
        </p:nvPicPr>
        <p:blipFill>
          <a:blip r:embed="rId2"/>
          <a:stretch>
            <a:fillRect/>
          </a:stretch>
        </p:blipFill>
        <p:spPr>
          <a:xfrm>
            <a:off x="4644008" y="1052736"/>
            <a:ext cx="4032448" cy="2536540"/>
          </a:xfrm>
          <a:prstGeom prst="rect">
            <a:avLst/>
          </a:prstGeom>
        </p:spPr>
      </p:pic>
      <p:pic>
        <p:nvPicPr>
          <p:cNvPr id="6" name="Imagen 5"/>
          <p:cNvPicPr>
            <a:picLocks noChangeAspect="1"/>
          </p:cNvPicPr>
          <p:nvPr/>
        </p:nvPicPr>
        <p:blipFill>
          <a:blip r:embed="rId3"/>
          <a:stretch>
            <a:fillRect/>
          </a:stretch>
        </p:blipFill>
        <p:spPr>
          <a:xfrm>
            <a:off x="251520" y="1124744"/>
            <a:ext cx="4225814" cy="2520280"/>
          </a:xfrm>
          <a:prstGeom prst="rect">
            <a:avLst/>
          </a:prstGeom>
        </p:spPr>
      </p:pic>
      <p:pic>
        <p:nvPicPr>
          <p:cNvPr id="7" name="Imagen 6"/>
          <p:cNvPicPr>
            <a:picLocks noChangeAspect="1"/>
          </p:cNvPicPr>
          <p:nvPr/>
        </p:nvPicPr>
        <p:blipFill>
          <a:blip r:embed="rId4"/>
          <a:stretch>
            <a:fillRect/>
          </a:stretch>
        </p:blipFill>
        <p:spPr>
          <a:xfrm>
            <a:off x="1835696" y="3933056"/>
            <a:ext cx="5976664" cy="2815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23441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7090"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7091"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7092"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7093"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7094"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7095"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7096"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79512" y="1196752"/>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7" name="Object 12"/>
          <p:cNvGraphicFramePr>
            <a:graphicFrameLocks noChangeAspect="1"/>
          </p:cNvGraphicFramePr>
          <p:nvPr>
            <p:extLst>
              <p:ext uri="{D42A27DB-BD31-4B8C-83A1-F6EECF244321}">
                <p14:modId xmlns:p14="http://schemas.microsoft.com/office/powerpoint/2010/main" val="3628407379"/>
              </p:ext>
            </p:extLst>
          </p:nvPr>
        </p:nvGraphicFramePr>
        <p:xfrm>
          <a:off x="3851920" y="1196752"/>
          <a:ext cx="3914775" cy="596900"/>
        </p:xfrm>
        <a:graphic>
          <a:graphicData uri="http://schemas.openxmlformats.org/presentationml/2006/ole">
            <mc:AlternateContent xmlns:mc="http://schemas.openxmlformats.org/markup-compatibility/2006">
              <mc:Choice xmlns:v="urn:schemas-microsoft-com:vml" Requires="v">
                <p:oleObj spid="_x0000_s37097" name="Ecuación" r:id="rId18" imgW="1409400" imgH="215640" progId="Equation.3">
                  <p:embed/>
                </p:oleObj>
              </mc:Choice>
              <mc:Fallback>
                <p:oleObj name="Ecuación" r:id="rId18" imgW="1409400" imgH="215640" progId="Equation.3">
                  <p:embed/>
                  <p:pic>
                    <p:nvPicPr>
                      <p:cNvPr id="0" name=""/>
                      <p:cNvPicPr>
                        <a:picLocks noChangeAspect="1" noChangeArrowheads="1"/>
                      </p:cNvPicPr>
                      <p:nvPr/>
                    </p:nvPicPr>
                    <p:blipFill>
                      <a:blip r:embed="rId19"/>
                      <a:srcRect/>
                      <a:stretch>
                        <a:fillRect/>
                      </a:stretch>
                    </p:blipFill>
                    <p:spPr bwMode="auto">
                      <a:xfrm>
                        <a:off x="3851920" y="1196752"/>
                        <a:ext cx="3914775" cy="596900"/>
                      </a:xfrm>
                      <a:prstGeom prst="rect">
                        <a:avLst/>
                      </a:prstGeom>
                      <a:noFill/>
                      <a:extLst/>
                    </p:spPr>
                  </p:pic>
                </p:oleObj>
              </mc:Fallback>
            </mc:AlternateContent>
          </a:graphicData>
        </a:graphic>
      </p:graphicFrame>
      <p:pic>
        <p:nvPicPr>
          <p:cNvPr id="4" name="Imagen 3"/>
          <p:cNvPicPr>
            <a:picLocks noChangeAspect="1"/>
          </p:cNvPicPr>
          <p:nvPr/>
        </p:nvPicPr>
        <p:blipFill>
          <a:blip r:embed="rId20"/>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516216" y="5085184"/>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251520" y="220486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21"/>
          <a:stretch>
            <a:fillRect/>
          </a:stretch>
        </p:blipFill>
        <p:spPr>
          <a:xfrm>
            <a:off x="107504" y="2708920"/>
            <a:ext cx="2013841" cy="1368152"/>
          </a:xfrm>
          <a:prstGeom prst="rect">
            <a:avLst/>
          </a:prstGeom>
        </p:spPr>
      </p:pic>
      <p:sp>
        <p:nvSpPr>
          <p:cNvPr id="3" name="Rectángulo 2"/>
          <p:cNvSpPr/>
          <p:nvPr/>
        </p:nvSpPr>
        <p:spPr>
          <a:xfrm>
            <a:off x="3275856" y="332656"/>
            <a:ext cx="4572000" cy="646331"/>
          </a:xfrm>
          <a:prstGeom prst="rect">
            <a:avLst/>
          </a:prstGeom>
          <a:solidFill>
            <a:schemeClr val="accent4">
              <a:lumMod val="40000"/>
              <a:lumOff val="60000"/>
            </a:schemeClr>
          </a:solidFill>
        </p:spPr>
        <p:txBody>
          <a:bodyPr>
            <a:spAutoFit/>
          </a:bodyPr>
          <a:lstStyle/>
          <a:p>
            <a:r>
              <a:rPr lang="en-US" dirty="0"/>
              <a:t>W=</a:t>
            </a:r>
            <a:r>
              <a:rPr lang="en-US" dirty="0" err="1"/>
              <a:t>tf.constant</a:t>
            </a:r>
            <a:r>
              <a:rPr lang="en-US" dirty="0"/>
              <a:t>([[1.23], [1.0]],name="weights")</a:t>
            </a:r>
          </a:p>
          <a:p>
            <a:r>
              <a:rPr lang="en-US" dirty="0"/>
              <a:t>b=</a:t>
            </a:r>
            <a:r>
              <a:rPr lang="en-US" dirty="0" err="1"/>
              <a:t>tf.constant</a:t>
            </a:r>
            <a:r>
              <a:rPr lang="en-US" dirty="0"/>
              <a:t>(-0.55,name="bias")</a:t>
            </a:r>
          </a:p>
        </p:txBody>
      </p:sp>
      <p:sp>
        <p:nvSpPr>
          <p:cNvPr id="6" name="Rectángulo 5"/>
          <p:cNvSpPr/>
          <p:nvPr/>
        </p:nvSpPr>
        <p:spPr>
          <a:xfrm>
            <a:off x="323528" y="1772816"/>
            <a:ext cx="4177939" cy="369332"/>
          </a:xfrm>
          <a:prstGeom prst="rect">
            <a:avLst/>
          </a:prstGeom>
          <a:solidFill>
            <a:schemeClr val="accent4">
              <a:lumMod val="40000"/>
              <a:lumOff val="60000"/>
            </a:schemeClr>
          </a:solidFill>
        </p:spPr>
        <p:txBody>
          <a:bodyPr wrap="none">
            <a:spAutoFit/>
          </a:bodyPr>
          <a:lstStyle/>
          <a:p>
            <a:r>
              <a:rPr lang="en-US" dirty="0"/>
              <a:t>X = </a:t>
            </a:r>
            <a:r>
              <a:rPr lang="en-US" dirty="0" err="1"/>
              <a:t>tf.placeholder</a:t>
            </a:r>
            <a:r>
              <a:rPr lang="en-US" dirty="0"/>
              <a:t>("float", shape=[None, 2]</a:t>
            </a:r>
          </a:p>
        </p:txBody>
      </p:sp>
      <p:sp>
        <p:nvSpPr>
          <p:cNvPr id="7" name="Rectángulo 6"/>
          <p:cNvSpPr/>
          <p:nvPr/>
        </p:nvSpPr>
        <p:spPr>
          <a:xfrm>
            <a:off x="251520" y="4365104"/>
            <a:ext cx="6696744" cy="2031325"/>
          </a:xfrm>
          <a:prstGeom prst="rect">
            <a:avLst/>
          </a:prstGeom>
          <a:solidFill>
            <a:schemeClr val="accent4">
              <a:lumMod val="40000"/>
              <a:lumOff val="60000"/>
            </a:schemeClr>
          </a:solidFill>
        </p:spPr>
        <p:txBody>
          <a:bodyPr wrap="square">
            <a:spAutoFit/>
          </a:bodyPr>
          <a:lstStyle/>
          <a:p>
            <a:r>
              <a:rPr lang="en-US" dirty="0" smtClean="0"/>
              <a:t># </a:t>
            </a:r>
            <a:r>
              <a:rPr lang="en-US" dirty="0"/>
              <a:t>Predictor is now the logistic function</a:t>
            </a:r>
          </a:p>
          <a:p>
            <a:r>
              <a:rPr lang="en-US" dirty="0" err="1"/>
              <a:t>pred</a:t>
            </a:r>
            <a:r>
              <a:rPr lang="en-US" dirty="0"/>
              <a:t> = </a:t>
            </a:r>
            <a:r>
              <a:rPr lang="en-US" dirty="0" err="1"/>
              <a:t>tf.sigmoid</a:t>
            </a:r>
            <a:r>
              <a:rPr lang="en-US" dirty="0"/>
              <a:t>(</a:t>
            </a:r>
            <a:r>
              <a:rPr lang="en-US" dirty="0" err="1"/>
              <a:t>tf.to_double</a:t>
            </a:r>
            <a:r>
              <a:rPr lang="en-US" dirty="0"/>
              <a:t>(</a:t>
            </a:r>
            <a:r>
              <a:rPr lang="en-US" dirty="0" err="1"/>
              <a:t>tf.reduce_sum</a:t>
            </a:r>
            <a:r>
              <a:rPr lang="en-US" dirty="0"/>
              <a:t>(</a:t>
            </a:r>
            <a:r>
              <a:rPr lang="en-US" dirty="0" err="1"/>
              <a:t>tf.matmul</a:t>
            </a:r>
            <a:r>
              <a:rPr lang="en-US" dirty="0"/>
              <a:t>(X, W), axis=[1]) + b))</a:t>
            </a:r>
          </a:p>
          <a:p>
            <a:endParaRPr lang="en-US" dirty="0"/>
          </a:p>
          <a:p>
            <a:r>
              <a:rPr lang="en-US" dirty="0"/>
              <a:t># Cost function is cross-entropy</a:t>
            </a:r>
          </a:p>
          <a:p>
            <a:r>
              <a:rPr lang="en-US" dirty="0"/>
              <a:t>cost = -</a:t>
            </a:r>
            <a:r>
              <a:rPr lang="en-US" dirty="0" err="1"/>
              <a:t>tf.reduce_sum</a:t>
            </a:r>
            <a:r>
              <a:rPr lang="en-US" dirty="0"/>
              <a:t>(</a:t>
            </a:r>
            <a:r>
              <a:rPr lang="en-US" dirty="0" err="1"/>
              <a:t>tf.to_double</a:t>
            </a:r>
            <a:r>
              <a:rPr lang="en-US" dirty="0"/>
              <a:t>(labels) * tf.log(</a:t>
            </a:r>
            <a:r>
              <a:rPr lang="en-US" dirty="0" err="1"/>
              <a:t>pred</a:t>
            </a:r>
            <a:r>
              <a:rPr lang="en-US" dirty="0"/>
              <a:t>) + (1-tf.to_double(labels)) * tf.log(1-pred))</a:t>
            </a:r>
          </a:p>
        </p:txBody>
      </p:sp>
      <p:sp>
        <p:nvSpPr>
          <p:cNvPr id="8" name="Rectángulo 7"/>
          <p:cNvSpPr/>
          <p:nvPr/>
        </p:nvSpPr>
        <p:spPr>
          <a:xfrm>
            <a:off x="1763688" y="2276872"/>
            <a:ext cx="4444037" cy="369332"/>
          </a:xfrm>
          <a:prstGeom prst="rect">
            <a:avLst/>
          </a:prstGeom>
          <a:solidFill>
            <a:schemeClr val="accent4">
              <a:lumMod val="40000"/>
              <a:lumOff val="60000"/>
            </a:schemeClr>
          </a:solidFill>
        </p:spPr>
        <p:txBody>
          <a:bodyPr wrap="none">
            <a:spAutoFit/>
          </a:bodyPr>
          <a:lstStyle/>
          <a:p>
            <a:r>
              <a:rPr lang="en-US" dirty="0"/>
              <a:t>labels = </a:t>
            </a:r>
            <a:r>
              <a:rPr lang="en-US" dirty="0" err="1"/>
              <a:t>tf.placeholder</a:t>
            </a:r>
            <a:r>
              <a:rPr lang="en-US" dirty="0"/>
              <a:t>("float", shape=[None])</a:t>
            </a:r>
          </a:p>
        </p:txBody>
      </p:sp>
    </p:spTree>
    <p:extLst>
      <p:ext uri="{BB962C8B-B14F-4D97-AF65-F5344CB8AC3E}">
        <p14:creationId xmlns:p14="http://schemas.microsoft.com/office/powerpoint/2010/main" val="36604751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25"/>
          <p:cNvSpPr/>
          <p:nvPr/>
        </p:nvSpPr>
        <p:spPr>
          <a:xfrm>
            <a:off x="3079515" y="2801439"/>
            <a:ext cx="622890" cy="1491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3" name="矩形 3"/>
          <p:cNvSpPr/>
          <p:nvPr/>
        </p:nvSpPr>
        <p:spPr>
          <a:xfrm>
            <a:off x="4769124" y="5326043"/>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4" name="矩形 4"/>
          <p:cNvSpPr/>
          <p:nvPr/>
        </p:nvSpPr>
        <p:spPr>
          <a:xfrm>
            <a:off x="2094830" y="2713571"/>
            <a:ext cx="596697" cy="179554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46" name="Object 12"/>
          <p:cNvGraphicFramePr>
            <a:graphicFrameLocks noChangeAspect="1"/>
          </p:cNvGraphicFramePr>
          <p:nvPr>
            <p:extLst/>
          </p:nvPr>
        </p:nvGraphicFramePr>
        <p:xfrm>
          <a:off x="5508104" y="3573016"/>
          <a:ext cx="354012" cy="350837"/>
        </p:xfrm>
        <a:graphic>
          <a:graphicData uri="http://schemas.openxmlformats.org/presentationml/2006/ole">
            <mc:AlternateContent xmlns:mc="http://schemas.openxmlformats.org/markup-compatibility/2006">
              <mc:Choice xmlns:v="urn:schemas-microsoft-com:vml" Requires="v">
                <p:oleObj spid="_x0000_s38086" name="Ecuación" r:id="rId3" imgW="126720" imgH="126720" progId="Equation.3">
                  <p:embed/>
                </p:oleObj>
              </mc:Choice>
              <mc:Fallback>
                <p:oleObj name="Ecuación" r:id="rId3" imgW="126720" imgH="126720" progId="Equation.3">
                  <p:embed/>
                  <p:pic>
                    <p:nvPicPr>
                      <p:cNvPr id="0" name=""/>
                      <p:cNvPicPr>
                        <a:picLocks noChangeAspect="1" noChangeArrowheads="1"/>
                      </p:cNvPicPr>
                      <p:nvPr/>
                    </p:nvPicPr>
                    <p:blipFill>
                      <a:blip r:embed="rId4"/>
                      <a:srcRect/>
                      <a:stretch>
                        <a:fillRect/>
                      </a:stretch>
                    </p:blipFill>
                    <p:spPr bwMode="auto">
                      <a:xfrm>
                        <a:off x="5508104" y="3573016"/>
                        <a:ext cx="354012" cy="350837"/>
                      </a:xfrm>
                      <a:prstGeom prst="rect">
                        <a:avLst/>
                      </a:prstGeom>
                      <a:noFill/>
                      <a:extLst/>
                    </p:spPr>
                  </p:pic>
                </p:oleObj>
              </mc:Fallback>
            </mc:AlternateContent>
          </a:graphicData>
        </a:graphic>
      </p:graphicFrame>
      <p:graphicFrame>
        <p:nvGraphicFramePr>
          <p:cNvPr id="47" name="Object 12"/>
          <p:cNvGraphicFramePr>
            <a:graphicFrameLocks noChangeAspect="1"/>
          </p:cNvGraphicFramePr>
          <p:nvPr>
            <p:extLst/>
          </p:nvPr>
        </p:nvGraphicFramePr>
        <p:xfrm>
          <a:off x="3137606" y="2822168"/>
          <a:ext cx="493713" cy="595313"/>
        </p:xfrm>
        <a:graphic>
          <a:graphicData uri="http://schemas.openxmlformats.org/presentationml/2006/ole">
            <mc:AlternateContent xmlns:mc="http://schemas.openxmlformats.org/markup-compatibility/2006">
              <mc:Choice xmlns:v="urn:schemas-microsoft-com:vml" Requires="v">
                <p:oleObj spid="_x0000_s38087"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3137606" y="2822168"/>
                        <a:ext cx="493713" cy="595313"/>
                      </a:xfrm>
                      <a:prstGeom prst="rect">
                        <a:avLst/>
                      </a:prstGeom>
                      <a:noFill/>
                      <a:extLst/>
                    </p:spPr>
                  </p:pic>
                </p:oleObj>
              </mc:Fallback>
            </mc:AlternateContent>
          </a:graphicData>
        </a:graphic>
      </p:graphicFrame>
      <p:graphicFrame>
        <p:nvGraphicFramePr>
          <p:cNvPr id="48" name="Object 12"/>
          <p:cNvGraphicFramePr>
            <a:graphicFrameLocks noChangeAspect="1"/>
          </p:cNvGraphicFramePr>
          <p:nvPr>
            <p:extLst/>
          </p:nvPr>
        </p:nvGraphicFramePr>
        <p:xfrm>
          <a:off x="3141456" y="3458422"/>
          <a:ext cx="528638" cy="595313"/>
        </p:xfrm>
        <a:graphic>
          <a:graphicData uri="http://schemas.openxmlformats.org/presentationml/2006/ole">
            <mc:AlternateContent xmlns:mc="http://schemas.openxmlformats.org/markup-compatibility/2006">
              <mc:Choice xmlns:v="urn:schemas-microsoft-com:vml" Requires="v">
                <p:oleObj spid="_x0000_s38088"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3141456" y="3458422"/>
                        <a:ext cx="528638" cy="595313"/>
                      </a:xfrm>
                      <a:prstGeom prst="rect">
                        <a:avLst/>
                      </a:prstGeom>
                      <a:noFill/>
                      <a:extLst/>
                    </p:spPr>
                  </p:pic>
                </p:oleObj>
              </mc:Fallback>
            </mc:AlternateContent>
          </a:graphicData>
        </a:graphic>
      </p:graphicFrame>
      <p:cxnSp>
        <p:nvCxnSpPr>
          <p:cNvPr id="50" name="直線單箭頭接點 11"/>
          <p:cNvCxnSpPr/>
          <p:nvPr/>
        </p:nvCxnSpPr>
        <p:spPr>
          <a:xfrm>
            <a:off x="5170980" y="4284270"/>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2"/>
          <p:cNvCxnSpPr>
            <a:stCxn id="55" idx="3"/>
            <a:endCxn id="58" idx="1"/>
          </p:cNvCxnSpPr>
          <p:nvPr/>
        </p:nvCxnSpPr>
        <p:spPr>
          <a:xfrm>
            <a:off x="2671876" y="3887614"/>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
          <p:cNvCxnSpPr/>
          <p:nvPr/>
        </p:nvCxnSpPr>
        <p:spPr>
          <a:xfrm>
            <a:off x="2691527" y="3029338"/>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Object 12"/>
          <p:cNvGraphicFramePr>
            <a:graphicFrameLocks noChangeAspect="1"/>
          </p:cNvGraphicFramePr>
          <p:nvPr>
            <p:extLst/>
          </p:nvPr>
        </p:nvGraphicFramePr>
        <p:xfrm>
          <a:off x="2176576" y="2670795"/>
          <a:ext cx="495300" cy="630238"/>
        </p:xfrm>
        <a:graphic>
          <a:graphicData uri="http://schemas.openxmlformats.org/presentationml/2006/ole">
            <mc:AlternateContent xmlns:mc="http://schemas.openxmlformats.org/markup-compatibility/2006">
              <mc:Choice xmlns:v="urn:schemas-microsoft-com:vml" Requires="v">
                <p:oleObj spid="_x0000_s38089" name="Ecuación" r:id="rId9" imgW="177480" imgH="228600" progId="Equation.3">
                  <p:embed/>
                </p:oleObj>
              </mc:Choice>
              <mc:Fallback>
                <p:oleObj name="Ecuación" r:id="rId9" imgW="177480" imgH="228600" progId="Equation.3">
                  <p:embed/>
                  <p:pic>
                    <p:nvPicPr>
                      <p:cNvPr id="0" name=""/>
                      <p:cNvPicPr>
                        <a:picLocks noChangeAspect="1" noChangeArrowheads="1"/>
                      </p:cNvPicPr>
                      <p:nvPr/>
                    </p:nvPicPr>
                    <p:blipFill>
                      <a:blip r:embed="rId10"/>
                      <a:srcRect/>
                      <a:stretch>
                        <a:fillRect/>
                      </a:stretch>
                    </p:blipFill>
                    <p:spPr bwMode="auto">
                      <a:xfrm>
                        <a:off x="2176576" y="2670795"/>
                        <a:ext cx="495300" cy="630238"/>
                      </a:xfrm>
                      <a:prstGeom prst="rect">
                        <a:avLst/>
                      </a:prstGeom>
                      <a:noFill/>
                      <a:extLst/>
                    </p:spPr>
                  </p:pic>
                </p:oleObj>
              </mc:Fallback>
            </mc:AlternateContent>
          </a:graphicData>
        </a:graphic>
      </p:graphicFrame>
      <p:graphicFrame>
        <p:nvGraphicFramePr>
          <p:cNvPr id="55" name="Object 12"/>
          <p:cNvGraphicFramePr>
            <a:graphicFrameLocks noChangeAspect="1"/>
          </p:cNvGraphicFramePr>
          <p:nvPr>
            <p:extLst/>
          </p:nvPr>
        </p:nvGraphicFramePr>
        <p:xfrm>
          <a:off x="2176576" y="3572495"/>
          <a:ext cx="495300" cy="630238"/>
        </p:xfrm>
        <a:graphic>
          <a:graphicData uri="http://schemas.openxmlformats.org/presentationml/2006/ole">
            <mc:AlternateContent xmlns:mc="http://schemas.openxmlformats.org/markup-compatibility/2006">
              <mc:Choice xmlns:v="urn:schemas-microsoft-com:vml" Requires="v">
                <p:oleObj spid="_x0000_s38090" name="Ecuación" r:id="rId11" imgW="177480" imgH="228600" progId="Equation.3">
                  <p:embed/>
                </p:oleObj>
              </mc:Choice>
              <mc:Fallback>
                <p:oleObj name="Ecuación" r:id="rId11" imgW="177480" imgH="228600" progId="Equation.3">
                  <p:embed/>
                  <p:pic>
                    <p:nvPicPr>
                      <p:cNvPr id="0" name=""/>
                      <p:cNvPicPr>
                        <a:picLocks noChangeAspect="1" noChangeArrowheads="1"/>
                      </p:cNvPicPr>
                      <p:nvPr/>
                    </p:nvPicPr>
                    <p:blipFill>
                      <a:blip r:embed="rId12"/>
                      <a:srcRect/>
                      <a:stretch>
                        <a:fillRect/>
                      </a:stretch>
                    </p:blipFill>
                    <p:spPr bwMode="auto">
                      <a:xfrm>
                        <a:off x="2176576" y="3572495"/>
                        <a:ext cx="495300" cy="630238"/>
                      </a:xfrm>
                      <a:prstGeom prst="rect">
                        <a:avLst/>
                      </a:prstGeom>
                      <a:noFill/>
                      <a:extLst/>
                    </p:spPr>
                  </p:pic>
                </p:oleObj>
              </mc:Fallback>
            </mc:AlternateContent>
          </a:graphicData>
        </a:graphic>
      </p:graphicFrame>
      <p:grpSp>
        <p:nvGrpSpPr>
          <p:cNvPr id="57" name="群組 20"/>
          <p:cNvGrpSpPr/>
          <p:nvPr/>
        </p:nvGrpSpPr>
        <p:grpSpPr>
          <a:xfrm>
            <a:off x="4829466" y="4054710"/>
            <a:ext cx="520319" cy="520319"/>
            <a:chOff x="3342651" y="3507082"/>
            <a:chExt cx="520319" cy="520319"/>
          </a:xfrm>
        </p:grpSpPr>
        <p:sp>
          <p:nvSpPr>
            <p:cNvPr id="58"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8091" name="方程式" r:id="rId13" imgW="139680" imgH="139680" progId="Equation.3">
                    <p:embed/>
                  </p:oleObj>
                </mc:Choice>
                <mc:Fallback>
                  <p:oleObj name="方程式" r:id="rId13" imgW="139680" imgH="139680" progId="Equation.3">
                    <p:embed/>
                    <p:pic>
                      <p:nvPicPr>
                        <p:cNvPr id="0" name=""/>
                        <p:cNvPicPr>
                          <a:picLocks noChangeAspect="1" noChangeArrowheads="1"/>
                        </p:cNvPicPr>
                        <p:nvPr/>
                      </p:nvPicPr>
                      <p:blipFill>
                        <a:blip r:embed="rId1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60" name="Object 12"/>
          <p:cNvGraphicFramePr>
            <a:graphicFrameLocks noChangeAspect="1"/>
          </p:cNvGraphicFramePr>
          <p:nvPr>
            <p:extLst/>
          </p:nvPr>
        </p:nvGraphicFramePr>
        <p:xfrm>
          <a:off x="4887162" y="5408561"/>
          <a:ext cx="354012" cy="488950"/>
        </p:xfrm>
        <a:graphic>
          <a:graphicData uri="http://schemas.openxmlformats.org/presentationml/2006/ole">
            <mc:AlternateContent xmlns:mc="http://schemas.openxmlformats.org/markup-compatibility/2006">
              <mc:Choice xmlns:v="urn:schemas-microsoft-com:vml" Requires="v">
                <p:oleObj spid="_x0000_s38092" name="方程式" r:id="rId15" imgW="126720" imgH="177480" progId="Equation.3">
                  <p:embed/>
                </p:oleObj>
              </mc:Choice>
              <mc:Fallback>
                <p:oleObj name="方程式" r:id="rId15" imgW="126720" imgH="177480" progId="Equation.3">
                  <p:embed/>
                  <p:pic>
                    <p:nvPicPr>
                      <p:cNvPr id="0" name=""/>
                      <p:cNvPicPr>
                        <a:picLocks noChangeAspect="1" noChangeArrowheads="1"/>
                      </p:cNvPicPr>
                      <p:nvPr/>
                    </p:nvPicPr>
                    <p:blipFill>
                      <a:blip r:embed="rId16"/>
                      <a:srcRect/>
                      <a:stretch>
                        <a:fillRect/>
                      </a:stretch>
                    </p:blipFill>
                    <p:spPr bwMode="auto">
                      <a:xfrm>
                        <a:off x="4887162" y="5408561"/>
                        <a:ext cx="354012" cy="488950"/>
                      </a:xfrm>
                      <a:prstGeom prst="rect">
                        <a:avLst/>
                      </a:prstGeom>
                      <a:noFill/>
                      <a:extLst/>
                    </p:spPr>
                  </p:pic>
                </p:oleObj>
              </mc:Fallback>
            </mc:AlternateContent>
          </a:graphicData>
        </a:graphic>
      </p:graphicFrame>
      <p:cxnSp>
        <p:nvCxnSpPr>
          <p:cNvPr id="61" name="直線單箭頭接點 24"/>
          <p:cNvCxnSpPr/>
          <p:nvPr/>
        </p:nvCxnSpPr>
        <p:spPr>
          <a:xfrm flipV="1">
            <a:off x="5080673" y="4585473"/>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33"/>
          <p:cNvSpPr txBox="1"/>
          <p:nvPr/>
        </p:nvSpPr>
        <p:spPr>
          <a:xfrm>
            <a:off x="4665157" y="5919663"/>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sp>
        <p:nvSpPr>
          <p:cNvPr id="63" name="文字方塊 38"/>
          <p:cNvSpPr txBox="1"/>
          <p:nvPr/>
        </p:nvSpPr>
        <p:spPr>
          <a:xfrm>
            <a:off x="2886918" y="4437112"/>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pic>
        <p:nvPicPr>
          <p:cNvPr id="64" name="Imagen 63"/>
          <p:cNvPicPr>
            <a:picLocks noChangeAspect="1"/>
          </p:cNvPicPr>
          <p:nvPr/>
        </p:nvPicPr>
        <p:blipFill>
          <a:blip r:embed="rId17"/>
          <a:stretch>
            <a:fillRect/>
          </a:stretch>
        </p:blipFill>
        <p:spPr>
          <a:xfrm>
            <a:off x="107504" y="332656"/>
            <a:ext cx="2356188" cy="863724"/>
          </a:xfrm>
          <a:prstGeom prst="rect">
            <a:avLst/>
          </a:prstGeom>
        </p:spPr>
      </p:pic>
      <p:sp>
        <p:nvSpPr>
          <p:cNvPr id="66" name="文字方塊 38"/>
          <p:cNvSpPr txBox="1"/>
          <p:nvPr/>
        </p:nvSpPr>
        <p:spPr>
          <a:xfrm>
            <a:off x="179512" y="1412776"/>
            <a:ext cx="1186572" cy="461665"/>
          </a:xfrm>
          <a:prstGeom prst="rect">
            <a:avLst/>
          </a:prstGeom>
          <a:noFill/>
        </p:spPr>
        <p:txBody>
          <a:bodyPr wrap="square" rtlCol="0">
            <a:spAutoFit/>
          </a:bodyPr>
          <a:lstStyle/>
          <a:p>
            <a:pPr algn="ctr"/>
            <a:r>
              <a:rPr lang="es-ES" altLang="zh-TW" sz="2400" b="1" dirty="0" smtClean="0">
                <a:solidFill>
                  <a:schemeClr val="accent6">
                    <a:lumMod val="75000"/>
                  </a:schemeClr>
                </a:solidFill>
              </a:rPr>
              <a:t>Inputs</a:t>
            </a:r>
            <a:endParaRPr lang="zh-TW" altLang="en-US" sz="2400" b="1" dirty="0">
              <a:solidFill>
                <a:schemeClr val="accent6">
                  <a:lumMod val="75000"/>
                </a:schemeClr>
              </a:solidFill>
            </a:endParaRPr>
          </a:p>
        </p:txBody>
      </p:sp>
      <p:sp>
        <p:nvSpPr>
          <p:cNvPr id="67" name="文字方塊 38"/>
          <p:cNvSpPr txBox="1"/>
          <p:nvPr/>
        </p:nvSpPr>
        <p:spPr>
          <a:xfrm>
            <a:off x="7308304" y="2780928"/>
            <a:ext cx="1512168" cy="830997"/>
          </a:xfrm>
          <a:prstGeom prst="rect">
            <a:avLst/>
          </a:prstGeom>
          <a:noFill/>
        </p:spPr>
        <p:txBody>
          <a:bodyPr wrap="square" rtlCol="0">
            <a:spAutoFit/>
          </a:bodyPr>
          <a:lstStyle/>
          <a:p>
            <a:r>
              <a:rPr lang="en-US" altLang="zh-TW" sz="2400" b="1" dirty="0" smtClean="0">
                <a:solidFill>
                  <a:schemeClr val="accent6">
                    <a:lumMod val="75000"/>
                  </a:schemeClr>
                </a:solidFill>
              </a:rPr>
              <a:t>Session:</a:t>
            </a:r>
          </a:p>
          <a:p>
            <a:r>
              <a:rPr lang="en-US" altLang="zh-TW" sz="2400" b="1" dirty="0" smtClean="0">
                <a:solidFill>
                  <a:schemeClr val="accent6">
                    <a:lumMod val="75000"/>
                  </a:schemeClr>
                </a:solidFill>
              </a:rPr>
              <a:t>Outputs</a:t>
            </a:r>
            <a:endParaRPr lang="en-US" altLang="zh-TW" sz="2400" b="1" dirty="0">
              <a:solidFill>
                <a:schemeClr val="accent6">
                  <a:lumMod val="75000"/>
                </a:schemeClr>
              </a:solidFill>
            </a:endParaRPr>
          </a:p>
        </p:txBody>
      </p:sp>
      <p:sp>
        <p:nvSpPr>
          <p:cNvPr id="69" name="Elipse 68"/>
          <p:cNvSpPr/>
          <p:nvPr/>
        </p:nvSpPr>
        <p:spPr>
          <a:xfrm>
            <a:off x="2195736" y="2132856"/>
            <a:ext cx="5112568" cy="4104456"/>
          </a:xfrm>
          <a:prstGeom prst="ellipse">
            <a:avLst/>
          </a:prstGeom>
          <a:solidFill>
            <a:schemeClr val="bg1">
              <a:lumMod val="85000"/>
              <a:alpha val="3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Imagen 3"/>
          <p:cNvPicPr>
            <a:picLocks noChangeAspect="1"/>
          </p:cNvPicPr>
          <p:nvPr/>
        </p:nvPicPr>
        <p:blipFill>
          <a:blip r:embed="rId18"/>
          <a:stretch>
            <a:fillRect/>
          </a:stretch>
        </p:blipFill>
        <p:spPr>
          <a:xfrm>
            <a:off x="5940152" y="3717032"/>
            <a:ext cx="1793101" cy="1224136"/>
          </a:xfrm>
          <a:prstGeom prst="rect">
            <a:avLst/>
          </a:prstGeom>
        </p:spPr>
      </p:pic>
      <p:cxnSp>
        <p:nvCxnSpPr>
          <p:cNvPr id="30" name="直線單箭頭接點 11"/>
          <p:cNvCxnSpPr/>
          <p:nvPr/>
        </p:nvCxnSpPr>
        <p:spPr>
          <a:xfrm>
            <a:off x="7675446" y="4316624"/>
            <a:ext cx="740274" cy="88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8"/>
          <p:cNvSpPr txBox="1"/>
          <p:nvPr/>
        </p:nvSpPr>
        <p:spPr>
          <a:xfrm>
            <a:off x="6516216" y="5085184"/>
            <a:ext cx="2520280" cy="830997"/>
          </a:xfrm>
          <a:prstGeom prst="rect">
            <a:avLst/>
          </a:prstGeom>
          <a:noFill/>
        </p:spPr>
        <p:txBody>
          <a:bodyPr wrap="square" rtlCol="0">
            <a:spAutoFit/>
          </a:bodyPr>
          <a:lstStyle/>
          <a:p>
            <a:pPr marL="342900" indent="-342900">
              <a:buFont typeface="Arial" panose="020B0604020202020204" pitchFamily="34" charset="0"/>
              <a:buChar char="•"/>
            </a:pPr>
            <a:r>
              <a:rPr lang="en-US" altLang="zh-TW" sz="2400" b="1" dirty="0" smtClean="0"/>
              <a:t>Probabilities</a:t>
            </a:r>
          </a:p>
          <a:p>
            <a:pPr marL="342900" indent="-342900">
              <a:buFont typeface="Arial" panose="020B0604020202020204" pitchFamily="34" charset="0"/>
              <a:buChar char="•"/>
            </a:pPr>
            <a:r>
              <a:rPr lang="en-US" altLang="zh-TW" sz="2400" b="1" dirty="0" smtClean="0"/>
              <a:t>Cross entropy</a:t>
            </a:r>
          </a:p>
        </p:txBody>
      </p:sp>
      <p:sp>
        <p:nvSpPr>
          <p:cNvPr id="32" name="文字方塊 38"/>
          <p:cNvSpPr txBox="1"/>
          <p:nvPr/>
        </p:nvSpPr>
        <p:spPr>
          <a:xfrm>
            <a:off x="251520" y="2204864"/>
            <a:ext cx="1547664" cy="461665"/>
          </a:xfrm>
          <a:prstGeom prst="rect">
            <a:avLst/>
          </a:prstGeom>
          <a:noFill/>
        </p:spPr>
        <p:txBody>
          <a:bodyPr wrap="square" rtlCol="0">
            <a:spAutoFit/>
          </a:bodyPr>
          <a:lstStyle/>
          <a:p>
            <a:r>
              <a:rPr lang="es-ES" altLang="zh-TW" sz="2400" b="1" dirty="0" smtClean="0"/>
              <a:t>Train data</a:t>
            </a:r>
            <a:endParaRPr lang="en-US" altLang="zh-TW" sz="2400" b="1" dirty="0" smtClean="0"/>
          </a:p>
        </p:txBody>
      </p:sp>
      <p:pic>
        <p:nvPicPr>
          <p:cNvPr id="5" name="Imagen 4"/>
          <p:cNvPicPr>
            <a:picLocks noChangeAspect="1"/>
          </p:cNvPicPr>
          <p:nvPr/>
        </p:nvPicPr>
        <p:blipFill>
          <a:blip r:embed="rId19"/>
          <a:stretch>
            <a:fillRect/>
          </a:stretch>
        </p:blipFill>
        <p:spPr>
          <a:xfrm>
            <a:off x="107504" y="2708920"/>
            <a:ext cx="2013841" cy="1368152"/>
          </a:xfrm>
          <a:prstGeom prst="rect">
            <a:avLst/>
          </a:prstGeom>
        </p:spPr>
      </p:pic>
      <p:sp>
        <p:nvSpPr>
          <p:cNvPr id="2" name="Rectángulo 1"/>
          <p:cNvSpPr/>
          <p:nvPr/>
        </p:nvSpPr>
        <p:spPr>
          <a:xfrm>
            <a:off x="3923928" y="1124744"/>
            <a:ext cx="4572000" cy="1754326"/>
          </a:xfrm>
          <a:prstGeom prst="rect">
            <a:avLst/>
          </a:prstGeom>
          <a:solidFill>
            <a:schemeClr val="accent4">
              <a:lumMod val="40000"/>
              <a:lumOff val="60000"/>
            </a:schemeClr>
          </a:solidFill>
        </p:spPr>
        <p:txBody>
          <a:bodyPr>
            <a:spAutoFit/>
          </a:bodyPr>
          <a:lstStyle/>
          <a:p>
            <a:r>
              <a:rPr lang="en-US" dirty="0"/>
              <a:t>with </a:t>
            </a:r>
            <a:r>
              <a:rPr lang="en-US" dirty="0" err="1"/>
              <a:t>tf.Session</a:t>
            </a:r>
            <a:r>
              <a:rPr lang="en-US" dirty="0"/>
              <a:t>() as </a:t>
            </a:r>
            <a:r>
              <a:rPr lang="en-US" dirty="0" err="1"/>
              <a:t>sess</a:t>
            </a:r>
            <a:r>
              <a:rPr lang="en-US" dirty="0"/>
              <a:t>:</a:t>
            </a:r>
          </a:p>
          <a:p>
            <a:r>
              <a:rPr lang="en-US" dirty="0"/>
              <a:t>    </a:t>
            </a:r>
          </a:p>
          <a:p>
            <a:r>
              <a:rPr lang="en-US" dirty="0"/>
              <a:t>    </a:t>
            </a:r>
            <a:r>
              <a:rPr lang="en-US" dirty="0" err="1"/>
              <a:t>sess.run</a:t>
            </a:r>
            <a:r>
              <a:rPr lang="en-US" dirty="0"/>
              <a:t>(</a:t>
            </a:r>
            <a:r>
              <a:rPr lang="en-US" dirty="0" err="1"/>
              <a:t>init</a:t>
            </a:r>
            <a:r>
              <a:rPr lang="en-US" dirty="0"/>
              <a:t>)</a:t>
            </a:r>
          </a:p>
          <a:p>
            <a:r>
              <a:rPr lang="en-US" dirty="0"/>
              <a:t>    </a:t>
            </a:r>
          </a:p>
          <a:p>
            <a:r>
              <a:rPr lang="en-US" dirty="0"/>
              <a:t>    </a:t>
            </a:r>
            <a:r>
              <a:rPr lang="en-US" dirty="0" err="1" smtClean="0"/>
              <a:t>pred</a:t>
            </a:r>
            <a:r>
              <a:rPr lang="en-US" dirty="0" smtClean="0"/>
              <a:t>, cost=</a:t>
            </a:r>
            <a:r>
              <a:rPr lang="en-US" dirty="0" err="1" smtClean="0"/>
              <a:t>sess.run</a:t>
            </a:r>
            <a:r>
              <a:rPr lang="en-US" dirty="0" smtClean="0"/>
              <a:t>(</a:t>
            </a:r>
            <a:r>
              <a:rPr lang="en-US" dirty="0" err="1" smtClean="0"/>
              <a:t>pred</a:t>
            </a:r>
            <a:r>
              <a:rPr lang="en-US" dirty="0"/>
              <a:t>, </a:t>
            </a:r>
            <a:r>
              <a:rPr lang="en-US" dirty="0" smtClean="0"/>
              <a:t>cost, </a:t>
            </a:r>
            <a:r>
              <a:rPr lang="en-US" dirty="0" err="1" smtClean="0"/>
              <a:t>feed_dict</a:t>
            </a:r>
            <a:r>
              <a:rPr lang="en-US" dirty="0"/>
              <a:t>={X: </a:t>
            </a:r>
            <a:r>
              <a:rPr lang="en-US" dirty="0" err="1"/>
              <a:t>train_X</a:t>
            </a:r>
            <a:r>
              <a:rPr lang="en-US" dirty="0"/>
              <a:t>})</a:t>
            </a:r>
          </a:p>
        </p:txBody>
      </p:sp>
    </p:spTree>
    <p:extLst>
      <p:ext uri="{BB962C8B-B14F-4D97-AF65-F5344CB8AC3E}">
        <p14:creationId xmlns:p14="http://schemas.microsoft.com/office/powerpoint/2010/main" val="11200545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107504" y="332656"/>
            <a:ext cx="2356188" cy="863724"/>
          </a:xfrm>
          <a:prstGeom prst="rect">
            <a:avLst/>
          </a:prstGeom>
        </p:spPr>
      </p:pic>
      <p:sp>
        <p:nvSpPr>
          <p:cNvPr id="33" name="文字方塊 38"/>
          <p:cNvSpPr txBox="1"/>
          <p:nvPr/>
        </p:nvSpPr>
        <p:spPr>
          <a:xfrm>
            <a:off x="1547664" y="2204864"/>
            <a:ext cx="6048672" cy="1077218"/>
          </a:xfrm>
          <a:prstGeom prst="rect">
            <a:avLst/>
          </a:prstGeom>
          <a:noFill/>
        </p:spPr>
        <p:txBody>
          <a:bodyPr wrap="square" rtlCol="0">
            <a:spAutoFit/>
          </a:bodyPr>
          <a:lstStyle/>
          <a:p>
            <a:pPr algn="ctr"/>
            <a:r>
              <a:rPr lang="en-US" altLang="zh-TW" sz="3200" b="1" dirty="0" smtClean="0"/>
              <a:t>Check that our results are the same as before</a:t>
            </a:r>
          </a:p>
        </p:txBody>
      </p:sp>
    </p:spTree>
    <p:extLst>
      <p:ext uri="{BB962C8B-B14F-4D97-AF65-F5344CB8AC3E}">
        <p14:creationId xmlns:p14="http://schemas.microsoft.com/office/powerpoint/2010/main" val="9925040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8352928" cy="5509200"/>
          </a:xfrm>
          <a:prstGeom prst="rect">
            <a:avLst/>
          </a:prstGeom>
          <a:noFill/>
        </p:spPr>
        <p:txBody>
          <a:bodyPr wrap="square" rtlCol="0">
            <a:spAutoFit/>
          </a:bodyPr>
          <a:lstStyle/>
          <a:p>
            <a:r>
              <a:rPr lang="en-US" altLang="zh-TW" sz="3200" b="1" dirty="0" smtClean="0"/>
              <a:t>Now let’s train!:</a:t>
            </a:r>
          </a:p>
          <a:p>
            <a:endParaRPr lang="es-ES" altLang="zh-TW" sz="2800" dirty="0"/>
          </a:p>
          <a:p>
            <a:pPr marL="457200" indent="-457200">
              <a:buFont typeface="Arial" panose="020B0604020202020204" pitchFamily="34" charset="0"/>
              <a:buChar char="•"/>
            </a:pPr>
            <a:r>
              <a:rPr lang="es-ES" altLang="zh-TW" sz="2800" b="1" dirty="0" smtClean="0"/>
              <a:t>W</a:t>
            </a:r>
            <a:r>
              <a:rPr lang="es-ES" altLang="zh-TW" sz="2800" dirty="0" smtClean="0"/>
              <a:t> and </a:t>
            </a:r>
            <a:r>
              <a:rPr lang="es-ES" altLang="zh-TW" sz="2800" b="1" dirty="0" smtClean="0"/>
              <a:t>b</a:t>
            </a:r>
            <a:r>
              <a:rPr lang="es-ES" altLang="zh-TW" sz="2800" dirty="0" smtClean="0"/>
              <a:t> </a:t>
            </a:r>
            <a:r>
              <a:rPr lang="es-ES" altLang="zh-TW" sz="2800" dirty="0" err="1" smtClean="0"/>
              <a:t>will</a:t>
            </a:r>
            <a:r>
              <a:rPr lang="es-ES" altLang="zh-TW" sz="2800" dirty="0" smtClean="0"/>
              <a:t> be variables (</a:t>
            </a:r>
            <a:r>
              <a:rPr lang="es-ES" altLang="zh-TW" sz="2800" dirty="0" err="1" smtClean="0"/>
              <a:t>tensors</a:t>
            </a:r>
            <a:r>
              <a:rPr lang="es-ES" altLang="zh-TW" sz="2800" dirty="0" smtClean="0"/>
              <a:t>)</a:t>
            </a:r>
          </a:p>
          <a:p>
            <a:pPr lvl="2"/>
            <a:r>
              <a:rPr lang="es-ES" altLang="zh-TW" sz="2400" dirty="0"/>
              <a:t>W = </a:t>
            </a:r>
            <a:r>
              <a:rPr lang="es-ES" altLang="zh-TW" sz="2400" dirty="0" err="1"/>
              <a:t>tf.Variable</a:t>
            </a:r>
            <a:r>
              <a:rPr lang="es-ES" altLang="zh-TW" sz="2400" dirty="0"/>
              <a:t>(</a:t>
            </a:r>
            <a:r>
              <a:rPr lang="es-ES" altLang="zh-TW" sz="2400" dirty="0" err="1"/>
              <a:t>tf.zeros</a:t>
            </a:r>
            <a:r>
              <a:rPr lang="es-ES" altLang="zh-TW" sz="2400" dirty="0"/>
              <a:t>([2, 1], "</a:t>
            </a:r>
            <a:r>
              <a:rPr lang="es-ES" altLang="zh-TW" sz="2400" dirty="0" err="1"/>
              <a:t>float</a:t>
            </a:r>
            <a:r>
              <a:rPr lang="es-ES" altLang="zh-TW" sz="2400" dirty="0"/>
              <a:t>"), </a:t>
            </a:r>
            <a:r>
              <a:rPr lang="es-ES" altLang="zh-TW" sz="2400" dirty="0" err="1"/>
              <a:t>name</a:t>
            </a:r>
            <a:r>
              <a:rPr lang="es-ES" altLang="zh-TW" sz="2400" dirty="0"/>
              <a:t>="</a:t>
            </a:r>
            <a:r>
              <a:rPr lang="es-ES" altLang="zh-TW" sz="2400" dirty="0" err="1"/>
              <a:t>weight</a:t>
            </a:r>
            <a:r>
              <a:rPr lang="es-ES" altLang="zh-TW" sz="2400" dirty="0"/>
              <a:t>")</a:t>
            </a:r>
          </a:p>
          <a:p>
            <a:pPr lvl="2"/>
            <a:r>
              <a:rPr lang="es-ES" altLang="zh-TW" sz="2400" dirty="0"/>
              <a:t>b = </a:t>
            </a:r>
            <a:r>
              <a:rPr lang="es-ES" altLang="zh-TW" sz="2400" dirty="0" err="1"/>
              <a:t>tf.Variable</a:t>
            </a:r>
            <a:r>
              <a:rPr lang="es-ES" altLang="zh-TW" sz="2400" dirty="0"/>
              <a:t>(</a:t>
            </a:r>
            <a:r>
              <a:rPr lang="es-ES" altLang="zh-TW" sz="2400" dirty="0" err="1"/>
              <a:t>tf.zeros</a:t>
            </a:r>
            <a:r>
              <a:rPr lang="es-ES" altLang="zh-TW" sz="2400" dirty="0"/>
              <a:t>([1], "</a:t>
            </a:r>
            <a:r>
              <a:rPr lang="es-ES" altLang="zh-TW" sz="2400" dirty="0" err="1"/>
              <a:t>float</a:t>
            </a:r>
            <a:r>
              <a:rPr lang="es-ES" altLang="zh-TW" sz="2400" dirty="0"/>
              <a:t>"), </a:t>
            </a:r>
            <a:r>
              <a:rPr lang="es-ES" altLang="zh-TW" sz="2400" dirty="0" err="1"/>
              <a:t>name</a:t>
            </a:r>
            <a:r>
              <a:rPr lang="es-ES" altLang="zh-TW" sz="2400" dirty="0"/>
              <a:t>="</a:t>
            </a:r>
            <a:r>
              <a:rPr lang="es-ES" altLang="zh-TW" sz="2400" dirty="0" err="1"/>
              <a:t>bias</a:t>
            </a:r>
            <a:r>
              <a:rPr lang="es-ES" altLang="zh-TW" sz="2400" dirty="0"/>
              <a:t>")</a:t>
            </a:r>
            <a:endParaRPr lang="es-ES" altLang="zh-TW" sz="2400" dirty="0" smtClean="0"/>
          </a:p>
          <a:p>
            <a:pPr marL="457200" indent="-457200">
              <a:buFont typeface="Arial" panose="020B0604020202020204" pitchFamily="34" charset="0"/>
              <a:buChar char="•"/>
            </a:pPr>
            <a:endParaRPr lang="es-ES" altLang="zh-TW" sz="3200" b="1" dirty="0"/>
          </a:p>
          <a:p>
            <a:pPr marL="457200" indent="-457200">
              <a:buFont typeface="Arial" panose="020B0604020202020204" pitchFamily="34" charset="0"/>
              <a:buChar char="•"/>
            </a:pPr>
            <a:r>
              <a:rPr lang="es-ES" altLang="zh-TW" sz="3200" b="1" dirty="0"/>
              <a:t>a</a:t>
            </a:r>
            <a:r>
              <a:rPr lang="es-ES" altLang="zh-TW" sz="3200" b="1" dirty="0" smtClean="0"/>
              <a:t>nd </a:t>
            </a:r>
            <a:r>
              <a:rPr lang="es-ES" altLang="zh-TW" sz="3200" b="1" dirty="0" err="1" smtClean="0"/>
              <a:t>we</a:t>
            </a:r>
            <a:r>
              <a:rPr lang="es-ES" altLang="zh-TW" sz="3200" b="1" dirty="0" smtClean="0"/>
              <a:t> use</a:t>
            </a:r>
            <a:r>
              <a:rPr lang="en-US" altLang="zh-TW" sz="3200" b="1" dirty="0" smtClean="0"/>
              <a:t> cross-entropy and gradient descend</a:t>
            </a:r>
            <a:endParaRPr lang="en-US" altLang="zh-TW" sz="3200" b="1" dirty="0"/>
          </a:p>
          <a:p>
            <a:r>
              <a:rPr lang="en-US" altLang="zh-TW" sz="2000" b="1" dirty="0"/>
              <a:t>cost </a:t>
            </a:r>
            <a:r>
              <a:rPr lang="en-US" altLang="zh-TW" sz="2000" dirty="0"/>
              <a:t>= -</a:t>
            </a:r>
            <a:r>
              <a:rPr lang="en-US" altLang="zh-TW" sz="2000" dirty="0" err="1"/>
              <a:t>tf.reduce_sum</a:t>
            </a:r>
            <a:r>
              <a:rPr lang="en-US" altLang="zh-TW" sz="2000" dirty="0"/>
              <a:t>(</a:t>
            </a:r>
            <a:r>
              <a:rPr lang="en-US" altLang="zh-TW" sz="2000" dirty="0" err="1"/>
              <a:t>tf.to_double</a:t>
            </a:r>
            <a:r>
              <a:rPr lang="en-US" altLang="zh-TW" sz="2000" dirty="0"/>
              <a:t>(labels) * tf.log(</a:t>
            </a:r>
            <a:r>
              <a:rPr lang="en-US" altLang="zh-TW" sz="2000" dirty="0" err="1"/>
              <a:t>pred</a:t>
            </a:r>
            <a:r>
              <a:rPr lang="en-US" altLang="zh-TW" sz="2000" dirty="0"/>
              <a:t>) + (1-tf.to_double(labels)) * tf.log(1-pred))</a:t>
            </a:r>
          </a:p>
          <a:p>
            <a:endParaRPr lang="en-US" altLang="zh-TW" sz="2000" dirty="0"/>
          </a:p>
          <a:p>
            <a:r>
              <a:rPr lang="en-US" altLang="zh-TW" sz="2000" dirty="0"/>
              <a:t># Gradient descent</a:t>
            </a:r>
          </a:p>
          <a:p>
            <a:r>
              <a:rPr lang="en-US" altLang="zh-TW" sz="2000" dirty="0" err="1"/>
              <a:t>learning_rate</a:t>
            </a:r>
            <a:r>
              <a:rPr lang="en-US" altLang="zh-TW" sz="2000" dirty="0"/>
              <a:t> = 0.001</a:t>
            </a:r>
          </a:p>
          <a:p>
            <a:r>
              <a:rPr lang="en-US" altLang="zh-TW" sz="2000" dirty="0"/>
              <a:t>optimizer = </a:t>
            </a:r>
            <a:r>
              <a:rPr lang="en-US" altLang="zh-TW" sz="2000" dirty="0" err="1"/>
              <a:t>tf.train.</a:t>
            </a:r>
            <a:r>
              <a:rPr lang="en-US" altLang="zh-TW" sz="2000" b="1" dirty="0" err="1"/>
              <a:t>GradientDescentOptimizer</a:t>
            </a:r>
            <a:r>
              <a:rPr lang="en-US" altLang="zh-TW" sz="2000" dirty="0"/>
              <a:t>(</a:t>
            </a:r>
            <a:r>
              <a:rPr lang="en-US" altLang="zh-TW" sz="2000" dirty="0" err="1"/>
              <a:t>learning_rate</a:t>
            </a:r>
            <a:r>
              <a:rPr lang="en-US" altLang="zh-TW" sz="2000" dirty="0"/>
              <a:t>).minimize(</a:t>
            </a:r>
            <a:r>
              <a:rPr lang="en-US" altLang="zh-TW" sz="2000" b="1" dirty="0"/>
              <a:t>cost</a:t>
            </a:r>
            <a:r>
              <a:rPr lang="en-US" altLang="zh-TW" sz="2000" dirty="0" smtClean="0"/>
              <a:t>)</a:t>
            </a:r>
            <a:endParaRPr lang="en-US" altLang="zh-TW" sz="2000" dirty="0"/>
          </a:p>
        </p:txBody>
      </p:sp>
    </p:spTree>
    <p:extLst>
      <p:ext uri="{BB962C8B-B14F-4D97-AF65-F5344CB8AC3E}">
        <p14:creationId xmlns:p14="http://schemas.microsoft.com/office/powerpoint/2010/main" val="36280099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5616624" cy="954107"/>
          </a:xfrm>
          <a:prstGeom prst="rect">
            <a:avLst/>
          </a:prstGeom>
          <a:noFill/>
        </p:spPr>
        <p:txBody>
          <a:bodyPr wrap="square" rtlCol="0">
            <a:spAutoFit/>
          </a:bodyPr>
          <a:lstStyle/>
          <a:p>
            <a:pPr marL="457200" indent="-457200">
              <a:buFont typeface="Arial" panose="020B0604020202020204" pitchFamily="34" charset="0"/>
              <a:buChar char="•"/>
            </a:pPr>
            <a:r>
              <a:rPr lang="en-US" altLang="zh-TW" sz="2800" b="1" dirty="0" smtClean="0"/>
              <a:t>We have used all the training data several runs (Epochs)</a:t>
            </a:r>
            <a:endParaRPr lang="en-US" altLang="zh-TW" sz="2000" dirty="0"/>
          </a:p>
        </p:txBody>
      </p:sp>
      <p:sp>
        <p:nvSpPr>
          <p:cNvPr id="2" name="Rectángulo 1"/>
          <p:cNvSpPr/>
          <p:nvPr/>
        </p:nvSpPr>
        <p:spPr>
          <a:xfrm>
            <a:off x="611560" y="1988840"/>
            <a:ext cx="8064896" cy="3170099"/>
          </a:xfrm>
          <a:prstGeom prst="rect">
            <a:avLst/>
          </a:prstGeom>
          <a:solidFill>
            <a:schemeClr val="accent4">
              <a:lumMod val="20000"/>
              <a:lumOff val="80000"/>
            </a:schemeClr>
          </a:solidFill>
        </p:spPr>
        <p:txBody>
          <a:bodyPr wrap="square">
            <a:spAutoFit/>
          </a:bodyPr>
          <a:lstStyle/>
          <a:p>
            <a:r>
              <a:rPr lang="en-US" sz="2000" dirty="0" smtClean="0"/>
              <a:t>with </a:t>
            </a:r>
            <a:r>
              <a:rPr lang="en-US" sz="2000" dirty="0" err="1"/>
              <a:t>tf.Session</a:t>
            </a:r>
            <a:r>
              <a:rPr lang="en-US" sz="2000" dirty="0"/>
              <a:t>() as </a:t>
            </a:r>
            <a:r>
              <a:rPr lang="en-US" sz="2000" dirty="0" err="1"/>
              <a:t>sess</a:t>
            </a:r>
            <a:r>
              <a:rPr lang="en-US" sz="2000" dirty="0"/>
              <a:t>:</a:t>
            </a:r>
          </a:p>
          <a:p>
            <a:r>
              <a:rPr lang="en-US" sz="2000" dirty="0"/>
              <a:t>    </a:t>
            </a:r>
            <a:r>
              <a:rPr lang="en-US" sz="2000" dirty="0" err="1"/>
              <a:t>sess.run</a:t>
            </a:r>
            <a:r>
              <a:rPr lang="en-US" sz="2000" dirty="0"/>
              <a:t>(</a:t>
            </a:r>
            <a:r>
              <a:rPr lang="en-US" sz="2000" dirty="0" err="1"/>
              <a:t>init</a:t>
            </a:r>
            <a:r>
              <a:rPr lang="en-US" sz="2000" dirty="0"/>
              <a:t>)</a:t>
            </a:r>
          </a:p>
          <a:p>
            <a:r>
              <a:rPr lang="en-US" sz="2000" dirty="0"/>
              <a:t>    </a:t>
            </a:r>
          </a:p>
          <a:p>
            <a:r>
              <a:rPr lang="en-US" sz="2000" dirty="0"/>
              <a:t>    # We can Run the optimization algorithm several times</a:t>
            </a:r>
          </a:p>
          <a:p>
            <a:r>
              <a:rPr lang="en-US" sz="2000" dirty="0"/>
              <a:t>    for </a:t>
            </a:r>
            <a:r>
              <a:rPr lang="en-US" sz="2000" dirty="0" err="1"/>
              <a:t>i</a:t>
            </a:r>
            <a:r>
              <a:rPr lang="en-US" sz="2000" dirty="0"/>
              <a:t> in range(100):</a:t>
            </a:r>
          </a:p>
          <a:p>
            <a:r>
              <a:rPr lang="en-US" sz="2000" dirty="0"/>
              <a:t>        </a:t>
            </a:r>
            <a:r>
              <a:rPr lang="en-US" sz="2000" dirty="0" err="1"/>
              <a:t>cost_out,W_out,b_out</a:t>
            </a:r>
            <a:r>
              <a:rPr lang="en-US" sz="2000" dirty="0"/>
              <a:t>,_=</a:t>
            </a:r>
            <a:r>
              <a:rPr lang="en-US" sz="2000" dirty="0" err="1"/>
              <a:t>sess.run</a:t>
            </a:r>
            <a:r>
              <a:rPr lang="en-US" sz="2000" dirty="0"/>
              <a:t>([cost, </a:t>
            </a:r>
            <a:r>
              <a:rPr lang="en-US" sz="2000" dirty="0" err="1"/>
              <a:t>W,b</a:t>
            </a:r>
            <a:r>
              <a:rPr lang="en-US" sz="2000" dirty="0"/>
              <a:t>, optimizer], </a:t>
            </a:r>
            <a:r>
              <a:rPr lang="en-US" sz="2000" dirty="0" err="1"/>
              <a:t>feed_dict</a:t>
            </a:r>
            <a:r>
              <a:rPr lang="en-US" sz="2000" dirty="0"/>
              <a:t>={X: </a:t>
            </a:r>
            <a:r>
              <a:rPr lang="en-US" sz="2000" dirty="0" err="1"/>
              <a:t>train_X</a:t>
            </a:r>
            <a:r>
              <a:rPr lang="en-US" sz="2000" dirty="0"/>
              <a:t>, labels: </a:t>
            </a:r>
            <a:r>
              <a:rPr lang="en-US" sz="2000" dirty="0" err="1"/>
              <a:t>train_labels</a:t>
            </a:r>
            <a:r>
              <a:rPr lang="en-US" sz="2000" dirty="0"/>
              <a:t>})</a:t>
            </a:r>
          </a:p>
          <a:p>
            <a:r>
              <a:rPr lang="en-US" sz="2000" dirty="0"/>
              <a:t>        print("Epoch : %d Cost= %s "%(</a:t>
            </a:r>
            <a:r>
              <a:rPr lang="en-US" sz="2000" dirty="0" err="1"/>
              <a:t>i,cost_out</a:t>
            </a:r>
            <a:r>
              <a:rPr lang="en-US" sz="2000" dirty="0"/>
              <a:t>))</a:t>
            </a:r>
          </a:p>
          <a:p>
            <a:r>
              <a:rPr lang="en-US" sz="2000" dirty="0"/>
              <a:t>        print(</a:t>
            </a:r>
            <a:r>
              <a:rPr lang="en-US" sz="2000" dirty="0" err="1"/>
              <a:t>W_out</a:t>
            </a:r>
            <a:r>
              <a:rPr lang="en-US" sz="2000" dirty="0"/>
              <a:t>)</a:t>
            </a:r>
          </a:p>
          <a:p>
            <a:r>
              <a:rPr lang="en-US" sz="2000" dirty="0"/>
              <a:t>        print(</a:t>
            </a:r>
            <a:r>
              <a:rPr lang="en-US" sz="2000" dirty="0" err="1"/>
              <a:t>b_out</a:t>
            </a:r>
            <a:r>
              <a:rPr lang="en-US" sz="2000" dirty="0"/>
              <a:t>)</a:t>
            </a:r>
          </a:p>
        </p:txBody>
      </p:sp>
    </p:spTree>
    <p:extLst>
      <p:ext uri="{BB962C8B-B14F-4D97-AF65-F5344CB8AC3E}">
        <p14:creationId xmlns:p14="http://schemas.microsoft.com/office/powerpoint/2010/main" val="17358246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467544" y="332656"/>
            <a:ext cx="6336704" cy="954107"/>
          </a:xfrm>
          <a:prstGeom prst="rect">
            <a:avLst/>
          </a:prstGeom>
          <a:noFill/>
        </p:spPr>
        <p:txBody>
          <a:bodyPr wrap="square" rtlCol="0">
            <a:spAutoFit/>
          </a:bodyPr>
          <a:lstStyle/>
          <a:p>
            <a:r>
              <a:rPr lang="en-US" altLang="zh-TW" sz="2800" b="1" dirty="0" smtClean="0"/>
              <a:t>When large amounts of data divide data into mini-batches</a:t>
            </a:r>
            <a:endParaRPr lang="en-US" altLang="zh-TW" sz="2000" dirty="0"/>
          </a:p>
        </p:txBody>
      </p:sp>
      <p:sp>
        <p:nvSpPr>
          <p:cNvPr id="3" name="Rectángulo 2"/>
          <p:cNvSpPr/>
          <p:nvPr/>
        </p:nvSpPr>
        <p:spPr>
          <a:xfrm>
            <a:off x="683568" y="1772816"/>
            <a:ext cx="7416824" cy="3416320"/>
          </a:xfrm>
          <a:prstGeom prst="rect">
            <a:avLst/>
          </a:prstGeom>
        </p:spPr>
        <p:txBody>
          <a:bodyPr wrap="square">
            <a:spAutoFit/>
          </a:bodyPr>
          <a:lstStyle/>
          <a:p>
            <a:pPr marL="285750" indent="-285750" algn="just">
              <a:buFont typeface="Arial" panose="020B0604020202020204" pitchFamily="34" charset="0"/>
              <a:buChar char="•"/>
            </a:pPr>
            <a:r>
              <a:rPr lang="en-US" sz="2400" dirty="0"/>
              <a:t>Most optimization algorithms converge much faster (in terms of total computation, not in terms of number of updates) if they are allowed to rapidly compute approximate estimates of the gradient rather than slowly computing the exact gradient.</a:t>
            </a:r>
          </a:p>
          <a:p>
            <a:pPr marL="285750" indent="-285750" algn="just">
              <a:buFont typeface="Arial" panose="020B0604020202020204" pitchFamily="34" charset="0"/>
              <a:buChar char="•"/>
            </a:pPr>
            <a:endParaRPr lang="es-ES" sz="2400" dirty="0">
              <a:latin typeface="ComputerModernRoman"/>
            </a:endParaRPr>
          </a:p>
          <a:p>
            <a:pPr marL="285750" indent="-285750" algn="just">
              <a:buFont typeface="Arial" panose="020B0604020202020204" pitchFamily="34" charset="0"/>
              <a:buChar char="•"/>
            </a:pPr>
            <a:r>
              <a:rPr lang="en-US" sz="2400" dirty="0"/>
              <a:t>Another consideration motivating statistical estimation of the gradient from </a:t>
            </a:r>
            <a:r>
              <a:rPr lang="en-US" sz="2400" dirty="0" smtClean="0"/>
              <a:t>a small </a:t>
            </a:r>
            <a:r>
              <a:rPr lang="en-US" sz="2400" dirty="0"/>
              <a:t>number of samples is redundancy in the training </a:t>
            </a:r>
            <a:r>
              <a:rPr lang="en-US" sz="2400" dirty="0" smtClean="0"/>
              <a:t>set.</a:t>
            </a:r>
            <a:endParaRPr lang="en-US" sz="2400" dirty="0"/>
          </a:p>
        </p:txBody>
      </p:sp>
    </p:spTree>
    <p:extLst>
      <p:ext uri="{BB962C8B-B14F-4D97-AF65-F5344CB8AC3E}">
        <p14:creationId xmlns:p14="http://schemas.microsoft.com/office/powerpoint/2010/main" val="11448253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683568" y="980728"/>
            <a:ext cx="8208912" cy="4955203"/>
          </a:xfrm>
          <a:prstGeom prst="rect">
            <a:avLst/>
          </a:prstGeom>
          <a:noFill/>
        </p:spPr>
        <p:txBody>
          <a:bodyPr wrap="square" rtlCol="0">
            <a:spAutoFit/>
          </a:bodyPr>
          <a:lstStyle/>
          <a:p>
            <a:endParaRPr lang="es-ES" altLang="zh-TW" sz="2800" b="1" dirty="0">
              <a:solidFill>
                <a:srgbClr val="0070C0"/>
              </a:solidFill>
            </a:endParaRPr>
          </a:p>
          <a:p>
            <a:pPr marL="457200" indent="-457200">
              <a:buFont typeface="Arial" panose="020B0604020202020204" pitchFamily="34" charset="0"/>
              <a:buChar char="•"/>
            </a:pPr>
            <a:r>
              <a:rPr lang="en-US" sz="2800" dirty="0"/>
              <a:t>Optimization algorithms that use the entire training set are called </a:t>
            </a:r>
            <a:r>
              <a:rPr lang="en-US" sz="2800" b="1" dirty="0">
                <a:solidFill>
                  <a:srgbClr val="0070C0"/>
                </a:solidFill>
              </a:rPr>
              <a:t>batch or deterministic gradient</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altLang="zh-TW" sz="2800" b="1" dirty="0">
                <a:solidFill>
                  <a:srgbClr val="0070C0"/>
                </a:solidFill>
              </a:rPr>
              <a:t>Stochastic Gradient Descend (</a:t>
            </a:r>
            <a:r>
              <a:rPr lang="en-US" altLang="zh-TW" sz="2800" b="1" dirty="0" smtClean="0">
                <a:solidFill>
                  <a:srgbClr val="0070C0"/>
                </a:solidFill>
              </a:rPr>
              <a:t>SGD)</a:t>
            </a:r>
            <a:r>
              <a:rPr lang="en-US" altLang="zh-TW" sz="3600" b="1" dirty="0" smtClean="0">
                <a:solidFill>
                  <a:srgbClr val="0070C0"/>
                </a:solidFill>
              </a:rPr>
              <a:t>: </a:t>
            </a:r>
            <a:r>
              <a:rPr lang="en-US" sz="2800" dirty="0" smtClean="0"/>
              <a:t>Optimization </a:t>
            </a:r>
            <a:r>
              <a:rPr lang="en-US" sz="2800" dirty="0"/>
              <a:t>algorithms that use only a single example at a </a:t>
            </a:r>
            <a:r>
              <a:rPr lang="en-US" sz="2800" dirty="0" smtClean="0"/>
              <a:t>time</a:t>
            </a:r>
          </a:p>
          <a:p>
            <a:pPr marL="457200" indent="-457200">
              <a:buFont typeface="Arial" panose="020B0604020202020204" pitchFamily="34" charset="0"/>
              <a:buChar char="•"/>
            </a:pPr>
            <a:endParaRPr lang="es-ES" sz="2800" dirty="0"/>
          </a:p>
          <a:p>
            <a:pPr marL="457200" indent="-457200" algn="just">
              <a:buFont typeface="Arial" panose="020B0604020202020204" pitchFamily="34" charset="0"/>
              <a:buChar char="•"/>
            </a:pPr>
            <a:r>
              <a:rPr lang="en-US" sz="2800" dirty="0"/>
              <a:t>Most algorithms used for deep learning </a:t>
            </a:r>
            <a:r>
              <a:rPr lang="en-US" sz="2800" dirty="0" smtClean="0"/>
              <a:t>fall somewhere </a:t>
            </a:r>
            <a:r>
              <a:rPr lang="en-US" sz="2800" dirty="0"/>
              <a:t>in </a:t>
            </a:r>
            <a:r>
              <a:rPr lang="en-US" sz="2800" dirty="0" smtClean="0"/>
              <a:t>between: </a:t>
            </a:r>
            <a:r>
              <a:rPr lang="en-US" sz="2800" b="1" dirty="0" err="1">
                <a:solidFill>
                  <a:srgbClr val="0070C0"/>
                </a:solidFill>
              </a:rPr>
              <a:t>minibatch</a:t>
            </a:r>
            <a:r>
              <a:rPr lang="en-US" sz="2800" b="1" dirty="0">
                <a:solidFill>
                  <a:srgbClr val="0070C0"/>
                </a:solidFill>
              </a:rPr>
              <a:t> or </a:t>
            </a:r>
            <a:r>
              <a:rPr lang="en-US" sz="2800" b="1" dirty="0" err="1">
                <a:solidFill>
                  <a:srgbClr val="0070C0"/>
                </a:solidFill>
              </a:rPr>
              <a:t>minibatch</a:t>
            </a:r>
            <a:r>
              <a:rPr lang="en-US" sz="2800" b="1" dirty="0">
                <a:solidFill>
                  <a:srgbClr val="0070C0"/>
                </a:solidFill>
              </a:rPr>
              <a:t> stochastic methods</a:t>
            </a:r>
            <a:endParaRPr lang="es-ES" sz="2800" b="1" dirty="0">
              <a:solidFill>
                <a:srgbClr val="0070C0"/>
              </a:solidFill>
            </a:endParaRPr>
          </a:p>
          <a:p>
            <a:endParaRPr lang="en-US" sz="2800" dirty="0" smtClean="0"/>
          </a:p>
        </p:txBody>
      </p:sp>
    </p:spTree>
    <p:extLst>
      <p:ext uri="{BB962C8B-B14F-4D97-AF65-F5344CB8AC3E}">
        <p14:creationId xmlns:p14="http://schemas.microsoft.com/office/powerpoint/2010/main" val="31501358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33" name="文字方塊 38"/>
          <p:cNvSpPr txBox="1"/>
          <p:nvPr/>
        </p:nvSpPr>
        <p:spPr>
          <a:xfrm>
            <a:off x="539552" y="836712"/>
            <a:ext cx="8208912" cy="3970318"/>
          </a:xfrm>
          <a:prstGeom prst="rect">
            <a:avLst/>
          </a:prstGeom>
          <a:noFill/>
        </p:spPr>
        <p:txBody>
          <a:bodyPr wrap="square" rtlCol="0">
            <a:spAutoFit/>
          </a:bodyPr>
          <a:lstStyle/>
          <a:p>
            <a:r>
              <a:rPr lang="en-US" altLang="zh-TW" sz="2800" b="1" dirty="0" smtClean="0"/>
              <a:t>Confusing terminology:</a:t>
            </a:r>
          </a:p>
          <a:p>
            <a:endParaRPr lang="es-ES" altLang="zh-TW" sz="2800" b="1" dirty="0">
              <a:solidFill>
                <a:srgbClr val="0070C0"/>
              </a:solidFill>
            </a:endParaRPr>
          </a:p>
          <a:p>
            <a:pPr marL="457200" indent="-457200">
              <a:buFont typeface="Arial" panose="020B0604020202020204" pitchFamily="34" charset="0"/>
              <a:buChar char="•"/>
            </a:pPr>
            <a:r>
              <a:rPr lang="en-US" sz="2800" dirty="0" smtClean="0"/>
              <a:t>The </a:t>
            </a:r>
            <a:r>
              <a:rPr lang="en-US" sz="2800" dirty="0"/>
              <a:t>word “batch” is also often used to describe the </a:t>
            </a:r>
            <a:r>
              <a:rPr lang="en-US" sz="2800" dirty="0" err="1"/>
              <a:t>minibatch</a:t>
            </a:r>
            <a:r>
              <a:rPr lang="en-US" sz="2800" dirty="0"/>
              <a:t> used </a:t>
            </a:r>
            <a:r>
              <a:rPr lang="en-US" sz="2800" dirty="0" smtClean="0"/>
              <a:t>by </a:t>
            </a:r>
            <a:r>
              <a:rPr lang="en-US" sz="2800" dirty="0" err="1" smtClean="0"/>
              <a:t>minibatch</a:t>
            </a:r>
            <a:r>
              <a:rPr lang="en-US" sz="2800" dirty="0" smtClean="0"/>
              <a:t> </a:t>
            </a:r>
            <a:r>
              <a:rPr lang="en-US" sz="2800" dirty="0"/>
              <a:t>stochastic gradient descent. </a:t>
            </a:r>
            <a:endParaRPr lang="en-US" sz="2800" dirty="0" smtClean="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a:t>
            </a:r>
            <a:r>
              <a:rPr lang="en-US" sz="2800" dirty="0" smtClean="0"/>
              <a:t>t </a:t>
            </a:r>
            <a:r>
              <a:rPr lang="en-US" sz="2800" dirty="0"/>
              <a:t>is very common to use the </a:t>
            </a:r>
            <a:r>
              <a:rPr lang="en-US" sz="2800" dirty="0" smtClean="0"/>
              <a:t>term “batch </a:t>
            </a:r>
            <a:r>
              <a:rPr lang="en-US" sz="2800" dirty="0"/>
              <a:t>size” to describe the size of a </a:t>
            </a:r>
            <a:r>
              <a:rPr lang="en-US" sz="2800" dirty="0" err="1"/>
              <a:t>minibatch</a:t>
            </a:r>
            <a:endParaRPr lang="en-US" sz="2800" dirty="0" smtClean="0"/>
          </a:p>
          <a:p>
            <a:pPr marL="457200" indent="-457200">
              <a:buFont typeface="Arial" panose="020B0604020202020204" pitchFamily="34" charset="0"/>
              <a:buChar char="•"/>
            </a:pPr>
            <a:endParaRPr lang="es-ES" altLang="zh-TW" sz="2800" b="1" dirty="0">
              <a:solidFill>
                <a:srgbClr val="0070C0"/>
              </a:solidFill>
            </a:endParaRPr>
          </a:p>
        </p:txBody>
      </p:sp>
      <p:sp>
        <p:nvSpPr>
          <p:cNvPr id="2" name="Rectángulo 1"/>
          <p:cNvSpPr/>
          <p:nvPr/>
        </p:nvSpPr>
        <p:spPr>
          <a:xfrm>
            <a:off x="899592" y="5013176"/>
            <a:ext cx="7524328" cy="646331"/>
          </a:xfrm>
          <a:prstGeom prst="rect">
            <a:avLst/>
          </a:prstGeom>
        </p:spPr>
        <p:txBody>
          <a:bodyPr wrap="square">
            <a:spAutoFit/>
          </a:bodyPr>
          <a:lstStyle/>
          <a:p>
            <a:r>
              <a:rPr lang="en-US" dirty="0" smtClean="0"/>
              <a:t>See more details on how choosing </a:t>
            </a:r>
            <a:r>
              <a:rPr lang="en-US" dirty="0" err="1" smtClean="0"/>
              <a:t>minibatch</a:t>
            </a:r>
            <a:r>
              <a:rPr lang="en-US" dirty="0" smtClean="0"/>
              <a:t> size on Deep Learning Book (Chap 8 : Optimization)</a:t>
            </a:r>
            <a:endParaRPr lang="en-US" dirty="0"/>
          </a:p>
        </p:txBody>
      </p:sp>
    </p:spTree>
    <p:extLst>
      <p:ext uri="{BB962C8B-B14F-4D97-AF65-F5344CB8AC3E}">
        <p14:creationId xmlns:p14="http://schemas.microsoft.com/office/powerpoint/2010/main" val="2974048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n 63"/>
          <p:cNvPicPr>
            <a:picLocks noChangeAspect="1"/>
          </p:cNvPicPr>
          <p:nvPr/>
        </p:nvPicPr>
        <p:blipFill>
          <a:blip r:embed="rId2"/>
          <a:stretch>
            <a:fillRect/>
          </a:stretch>
        </p:blipFill>
        <p:spPr>
          <a:xfrm>
            <a:off x="6660232" y="188640"/>
            <a:ext cx="2356188" cy="863724"/>
          </a:xfrm>
          <a:prstGeom prst="rect">
            <a:avLst/>
          </a:prstGeom>
        </p:spPr>
      </p:pic>
      <p:sp>
        <p:nvSpPr>
          <p:cNvPr id="2" name="Rectángulo 1"/>
          <p:cNvSpPr/>
          <p:nvPr/>
        </p:nvSpPr>
        <p:spPr>
          <a:xfrm>
            <a:off x="1475656" y="1628800"/>
            <a:ext cx="6696744" cy="3539430"/>
          </a:xfrm>
          <a:prstGeom prst="rect">
            <a:avLst/>
          </a:prstGeom>
          <a:solidFill>
            <a:schemeClr val="accent4">
              <a:lumMod val="20000"/>
              <a:lumOff val="80000"/>
            </a:schemeClr>
          </a:solidFill>
        </p:spPr>
        <p:txBody>
          <a:bodyPr wrap="square">
            <a:spAutoFit/>
          </a:bodyPr>
          <a:lstStyle/>
          <a:p>
            <a:r>
              <a:rPr lang="en-US" sz="2800" dirty="0" smtClean="0"/>
              <a:t>…. See details in Notebook</a:t>
            </a:r>
          </a:p>
          <a:p>
            <a:r>
              <a:rPr lang="en-US" sz="2800" dirty="0" smtClean="0"/>
              <a:t>… and practice with it….</a:t>
            </a:r>
          </a:p>
          <a:p>
            <a:endParaRPr lang="es-ES" sz="2800" dirty="0"/>
          </a:p>
          <a:p>
            <a:pPr marL="457200" indent="-457200">
              <a:buFont typeface="Arial" panose="020B0604020202020204" pitchFamily="34" charset="0"/>
              <a:buChar char="•"/>
            </a:pPr>
            <a:r>
              <a:rPr lang="es-ES" sz="2800" dirty="0" err="1"/>
              <a:t>R</a:t>
            </a:r>
            <a:r>
              <a:rPr lang="es-ES" sz="2800" dirty="0" err="1" smtClean="0"/>
              <a:t>andom</a:t>
            </a:r>
            <a:r>
              <a:rPr lang="es-ES" sz="2800" dirty="0" smtClean="0"/>
              <a:t> </a:t>
            </a:r>
            <a:r>
              <a:rPr lang="es-ES" sz="2800" dirty="0" err="1" smtClean="0"/>
              <a:t>initialization</a:t>
            </a:r>
            <a:r>
              <a:rPr lang="es-ES" sz="2800" dirty="0" smtClean="0"/>
              <a:t> of </a:t>
            </a:r>
            <a:r>
              <a:rPr lang="es-ES" sz="2800" dirty="0" err="1" smtClean="0"/>
              <a:t>varables</a:t>
            </a:r>
            <a:endParaRPr lang="es-ES" sz="2800" dirty="0" smtClean="0"/>
          </a:p>
          <a:p>
            <a:pPr marL="457200" indent="-457200">
              <a:buFont typeface="Arial" panose="020B0604020202020204" pitchFamily="34" charset="0"/>
              <a:buChar char="•"/>
            </a:pPr>
            <a:r>
              <a:rPr lang="es-ES" sz="2800" dirty="0" err="1" smtClean="0"/>
              <a:t>Stepsize</a:t>
            </a:r>
            <a:endParaRPr lang="es-ES" sz="2800" dirty="0" smtClean="0"/>
          </a:p>
          <a:p>
            <a:pPr marL="457200" indent="-457200">
              <a:buFont typeface="Arial" panose="020B0604020202020204" pitchFamily="34" charset="0"/>
              <a:buChar char="•"/>
            </a:pPr>
            <a:r>
              <a:rPr lang="es-ES" sz="2800" dirty="0" err="1" smtClean="0"/>
              <a:t>Optimizers</a:t>
            </a:r>
            <a:endParaRPr lang="es-ES" sz="2800" dirty="0" smtClean="0"/>
          </a:p>
          <a:p>
            <a:pPr marL="457200" indent="-457200">
              <a:buFont typeface="Arial" panose="020B0604020202020204" pitchFamily="34" charset="0"/>
              <a:buChar char="•"/>
            </a:pPr>
            <a:r>
              <a:rPr lang="es-ES" sz="2800" dirty="0" err="1" smtClean="0"/>
              <a:t>Interactive</a:t>
            </a:r>
            <a:r>
              <a:rPr lang="es-ES" sz="2800" dirty="0" smtClean="0"/>
              <a:t> </a:t>
            </a:r>
            <a:r>
              <a:rPr lang="es-ES" sz="2800" dirty="0" err="1" smtClean="0"/>
              <a:t>Session</a:t>
            </a:r>
            <a:endParaRPr lang="es-ES" sz="2800" dirty="0" smtClean="0"/>
          </a:p>
          <a:p>
            <a:pPr marL="457200" indent="-457200">
              <a:buFont typeface="Arial" panose="020B0604020202020204" pitchFamily="34" charset="0"/>
              <a:buChar char="•"/>
            </a:pPr>
            <a:r>
              <a:rPr lang="es-ES" sz="2800" dirty="0" err="1" smtClean="0"/>
              <a:t>Tf</a:t>
            </a:r>
            <a:r>
              <a:rPr lang="es-ES" sz="2800" dirty="0" smtClean="0"/>
              <a:t> </a:t>
            </a:r>
            <a:r>
              <a:rPr lang="es-ES" sz="2800" dirty="0" err="1" smtClean="0"/>
              <a:t>Debugging</a:t>
            </a:r>
            <a:r>
              <a:rPr lang="es-ES" sz="2800" dirty="0" smtClean="0"/>
              <a:t>?</a:t>
            </a:r>
            <a:endParaRPr lang="en-US" sz="2800" dirty="0"/>
          </a:p>
        </p:txBody>
      </p:sp>
    </p:spTree>
    <p:extLst>
      <p:ext uri="{BB962C8B-B14F-4D97-AF65-F5344CB8AC3E}">
        <p14:creationId xmlns:p14="http://schemas.microsoft.com/office/powerpoint/2010/main" val="42870006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sz="3100" b="1" dirty="0" smtClean="0"/>
              <a:t>Deep Learning Seminar (materials)</a:t>
            </a:r>
            <a:endParaRPr lang="en-US" sz="2700" dirty="0"/>
          </a:p>
        </p:txBody>
      </p:sp>
      <p:sp>
        <p:nvSpPr>
          <p:cNvPr id="3" name="2 Marcador de contenido"/>
          <p:cNvSpPr>
            <a:spLocks noGrp="1"/>
          </p:cNvSpPr>
          <p:nvPr>
            <p:ph idx="1"/>
          </p:nvPr>
        </p:nvSpPr>
        <p:spPr>
          <a:xfrm>
            <a:off x="323528" y="1052736"/>
            <a:ext cx="8229600" cy="5040560"/>
          </a:xfrm>
        </p:spPr>
        <p:txBody>
          <a:bodyPr>
            <a:normAutofit/>
          </a:bodyPr>
          <a:lstStyle/>
          <a:p>
            <a:pPr marL="0" indent="0">
              <a:buNone/>
            </a:pPr>
            <a:r>
              <a:rPr lang="en-US" sz="2000" b="1" dirty="0" smtClean="0"/>
              <a:t>Deep </a:t>
            </a:r>
            <a:r>
              <a:rPr lang="en-US" sz="2000" b="1" dirty="0"/>
              <a:t>Learning using </a:t>
            </a:r>
            <a:r>
              <a:rPr lang="en-US" sz="2000" b="1" dirty="0" err="1"/>
              <a:t>TensorFlow</a:t>
            </a:r>
            <a:r>
              <a:rPr lang="en-US" sz="2000" b="1" dirty="0"/>
              <a:t> </a:t>
            </a:r>
            <a:r>
              <a:rPr lang="en-US" sz="2000" b="1" dirty="0" smtClean="0"/>
              <a:t>and </a:t>
            </a:r>
            <a:r>
              <a:rPr lang="en-US" sz="2000" b="1" dirty="0" err="1" smtClean="0"/>
              <a:t>TensorFlow</a:t>
            </a:r>
            <a:r>
              <a:rPr lang="en-US" sz="2000" b="1" dirty="0" smtClean="0"/>
              <a:t>-Slim</a:t>
            </a:r>
            <a:endParaRPr lang="en-US" sz="2000" b="1" dirty="0"/>
          </a:p>
          <a:p>
            <a:pPr marL="0" indent="0">
              <a:buNone/>
            </a:pPr>
            <a:r>
              <a:rPr lang="en-US" sz="2000" b="1" dirty="0" err="1"/>
              <a:t>Dipendra</a:t>
            </a:r>
            <a:r>
              <a:rPr lang="en-US" sz="2000" b="1" dirty="0"/>
              <a:t> </a:t>
            </a:r>
            <a:r>
              <a:rPr lang="en-US" sz="2000" b="1" dirty="0" err="1" smtClean="0"/>
              <a:t>Jha</a:t>
            </a:r>
            <a:r>
              <a:rPr lang="en-US" sz="2000" b="1" dirty="0" smtClean="0"/>
              <a:t> </a:t>
            </a:r>
            <a:r>
              <a:rPr lang="en-US" sz="2000" dirty="0" smtClean="0"/>
              <a:t>Northwestern </a:t>
            </a:r>
            <a:r>
              <a:rPr lang="en-US" sz="2000" dirty="0"/>
              <a:t>University</a:t>
            </a:r>
          </a:p>
          <a:p>
            <a:pPr marL="0" indent="0">
              <a:buNone/>
            </a:pPr>
            <a:r>
              <a:rPr lang="en-US" sz="2000" dirty="0" smtClean="0">
                <a:hlinkClick r:id="rId2"/>
              </a:rPr>
              <a:t>dipendra009@gmail.com</a:t>
            </a:r>
            <a:r>
              <a:rPr lang="en-US" sz="2000" dirty="0" smtClean="0"/>
              <a:t>  </a:t>
            </a:r>
            <a:r>
              <a:rPr lang="en-US" sz="2000" dirty="0" smtClean="0">
                <a:hlinkClick r:id="rId3"/>
              </a:rPr>
              <a:t>https</a:t>
            </a:r>
            <a:r>
              <a:rPr lang="en-US" sz="2000" dirty="0">
                <a:hlinkClick r:id="rId3"/>
              </a:rPr>
              <a:t>://</a:t>
            </a:r>
            <a:r>
              <a:rPr lang="en-US" sz="2000" dirty="0" smtClean="0">
                <a:hlinkClick r:id="rId3"/>
              </a:rPr>
              <a:t>www.linkedin.com/in/dipendra009</a:t>
            </a:r>
            <a:endParaRPr lang="en-US" sz="2000" dirty="0" smtClean="0"/>
          </a:p>
          <a:p>
            <a:pPr marL="0" indent="0">
              <a:buNone/>
            </a:pPr>
            <a:endParaRPr lang="es-ES" sz="2000" dirty="0"/>
          </a:p>
          <a:p>
            <a:pPr marL="0" indent="0">
              <a:buNone/>
            </a:pPr>
            <a:r>
              <a:rPr lang="en-US" sz="2000" b="1" dirty="0"/>
              <a:t>Deep Learning courses</a:t>
            </a:r>
          </a:p>
          <a:p>
            <a:pPr marL="0" indent="0">
              <a:buNone/>
            </a:pPr>
            <a:r>
              <a:rPr lang="en-US" sz="2000" b="1" dirty="0"/>
              <a:t>Prof. Hung-</a:t>
            </a:r>
            <a:r>
              <a:rPr lang="en-US" sz="2000" b="1" dirty="0" err="1"/>
              <a:t>yi</a:t>
            </a:r>
            <a:r>
              <a:rPr lang="en-US" sz="2000" b="1" dirty="0"/>
              <a:t> Lee </a:t>
            </a:r>
            <a:r>
              <a:rPr lang="en-US" sz="2000" dirty="0"/>
              <a:t>National Taiwan University (NTU) </a:t>
            </a:r>
            <a:r>
              <a:rPr lang="en-US" sz="2000" dirty="0" smtClean="0"/>
              <a:t>Taipei</a:t>
            </a:r>
          </a:p>
          <a:p>
            <a:pPr marL="0" indent="0">
              <a:buNone/>
            </a:pPr>
            <a:r>
              <a:rPr lang="en-US" sz="2000" b="1" dirty="0"/>
              <a:t/>
            </a:r>
            <a:br>
              <a:rPr lang="en-US" sz="2000" b="1" dirty="0"/>
            </a:br>
            <a:r>
              <a:rPr lang="en-US" sz="2000" b="1" dirty="0"/>
              <a:t>Introduction to Deep Learning </a:t>
            </a:r>
            <a:br>
              <a:rPr lang="en-US" sz="2000" b="1" dirty="0"/>
            </a:br>
            <a:r>
              <a:rPr lang="en-US" sz="2000" b="1" dirty="0" err="1">
                <a:hlinkClick r:id="rId4"/>
              </a:rPr>
              <a:t>Yingyu</a:t>
            </a:r>
            <a:r>
              <a:rPr lang="en-US" sz="2000" b="1" dirty="0">
                <a:hlinkClick r:id="rId4"/>
              </a:rPr>
              <a:t> </a:t>
            </a:r>
            <a:r>
              <a:rPr lang="en-US" sz="2000" b="1" dirty="0" smtClean="0">
                <a:hlinkClick r:id="rId4"/>
              </a:rPr>
              <a:t>Liang</a:t>
            </a:r>
            <a:r>
              <a:rPr lang="en-US" sz="2000" b="1" dirty="0" smtClean="0"/>
              <a:t> </a:t>
            </a:r>
            <a:r>
              <a:rPr lang="en-US" sz="2000" dirty="0"/>
              <a:t>Princeton </a:t>
            </a:r>
            <a:r>
              <a:rPr lang="en-US" sz="2000" dirty="0" smtClean="0"/>
              <a:t>University</a:t>
            </a:r>
          </a:p>
          <a:p>
            <a:pPr marL="0" indent="0">
              <a:buNone/>
            </a:pPr>
            <a:endParaRPr lang="es-ES" sz="2000" b="1" dirty="0"/>
          </a:p>
          <a:p>
            <a:pPr marL="0" indent="0">
              <a:buNone/>
            </a:pPr>
            <a:endParaRPr lang="es-ES" sz="2000" b="1" dirty="0" smtClean="0"/>
          </a:p>
          <a:p>
            <a:pPr marL="0" indent="0">
              <a:buNone/>
            </a:pPr>
            <a:r>
              <a:rPr lang="en-US" sz="2000" dirty="0">
                <a:hlinkClick r:id="rId5"/>
              </a:rPr>
              <a:t>http://</a:t>
            </a:r>
            <a:r>
              <a:rPr lang="en-US" sz="2000" dirty="0" smtClean="0">
                <a:hlinkClick r:id="rId5"/>
              </a:rPr>
              <a:t>jrmeyer.github.io/tutorial/2016/02/01/TensorFlow-Tutorial.html</a:t>
            </a:r>
            <a:endParaRPr lang="en-US" sz="2000" dirty="0" smtClean="0"/>
          </a:p>
          <a:p>
            <a:pPr marL="0" indent="0">
              <a:buNone/>
            </a:pPr>
            <a:endParaRPr lang="es-ES" sz="2000" dirty="0"/>
          </a:p>
          <a:p>
            <a:pPr marL="0" indent="0">
              <a:buNone/>
            </a:pPr>
            <a:r>
              <a:rPr lang="en-US" sz="2000" dirty="0">
                <a:hlinkClick r:id="rId6"/>
              </a:rPr>
              <a:t>http://www.psi.toronto.edu/~jimmy/ece521/Tut1.pdf</a:t>
            </a:r>
            <a:endParaRPr lang="en-US" sz="2000" dirty="0"/>
          </a:p>
          <a:p>
            <a:pPr marL="0" indent="0">
              <a:buNone/>
            </a:pPr>
            <a:endParaRPr lang="en-US" sz="1400" dirty="0"/>
          </a:p>
          <a:p>
            <a:pPr marL="0" indent="0">
              <a:buNone/>
            </a:pPr>
            <a:endParaRPr lang="en-US" sz="1400" b="1" dirty="0"/>
          </a:p>
          <a:p>
            <a:pPr marL="0" indent="0">
              <a:buNone/>
            </a:pPr>
            <a:endParaRPr lang="en-US" sz="1400" dirty="0"/>
          </a:p>
          <a:p>
            <a:pPr marL="0" indent="0">
              <a:buNone/>
            </a:pPr>
            <a:endParaRPr lang="en-US" sz="1400" dirty="0" smtClean="0"/>
          </a:p>
          <a:p>
            <a:pPr marL="0" indent="0">
              <a:buNone/>
            </a:pPr>
            <a:endParaRPr lang="es-ES" sz="1400" dirty="0"/>
          </a:p>
          <a:p>
            <a:pPr marL="0" indent="0">
              <a:buNone/>
            </a:pPr>
            <a:endParaRPr lang="en-US" sz="1400" dirty="0"/>
          </a:p>
        </p:txBody>
      </p:sp>
    </p:spTree>
    <p:extLst>
      <p:ext uri="{BB962C8B-B14F-4D97-AF65-F5344CB8AC3E}">
        <p14:creationId xmlns:p14="http://schemas.microsoft.com/office/powerpoint/2010/main" val="2318644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3100" b="1" dirty="0" smtClean="0"/>
              <a:t>Introduction to Deep Learning</a:t>
            </a:r>
            <a:br>
              <a:rPr lang="en-US" sz="3100" b="1" dirty="0" smtClean="0"/>
            </a:br>
            <a:r>
              <a:rPr lang="en-US" sz="3100" b="1" dirty="0" smtClean="0"/>
              <a:t>What and Why?</a:t>
            </a:r>
            <a:endParaRPr lang="en-US" sz="2700" dirty="0"/>
          </a:p>
        </p:txBody>
      </p:sp>
      <p:sp>
        <p:nvSpPr>
          <p:cNvPr id="3" name="2 Marcador de contenido"/>
          <p:cNvSpPr>
            <a:spLocks noGrp="1"/>
          </p:cNvSpPr>
          <p:nvPr>
            <p:ph idx="1"/>
          </p:nvPr>
        </p:nvSpPr>
        <p:spPr>
          <a:xfrm>
            <a:off x="467544" y="1124745"/>
            <a:ext cx="8229600" cy="1728192"/>
          </a:xfrm>
        </p:spPr>
        <p:txBody>
          <a:bodyPr>
            <a:normAutofit/>
          </a:bodyPr>
          <a:lstStyle/>
          <a:p>
            <a:pPr marL="57150" indent="0">
              <a:spcAft>
                <a:spcPts val="1200"/>
              </a:spcAft>
              <a:buNone/>
            </a:pPr>
            <a:r>
              <a:rPr lang="en-US" sz="2400" dirty="0" smtClean="0"/>
              <a:t>So</a:t>
            </a:r>
            <a:r>
              <a:rPr lang="en-US" sz="2400" dirty="0"/>
              <a:t>, 1. </a:t>
            </a:r>
            <a:r>
              <a:rPr lang="en-US" sz="2400" b="1" dirty="0"/>
              <a:t>what exactly is deep learning </a:t>
            </a:r>
            <a:r>
              <a:rPr lang="en-US" sz="2400" dirty="0"/>
              <a:t>? </a:t>
            </a:r>
          </a:p>
          <a:p>
            <a:pPr marL="57150" indent="0">
              <a:spcAft>
                <a:spcPts val="1200"/>
              </a:spcAft>
              <a:buNone/>
            </a:pPr>
            <a:r>
              <a:rPr lang="en-US" sz="2400" dirty="0" smtClean="0"/>
              <a:t>And</a:t>
            </a:r>
            <a:r>
              <a:rPr lang="en-US" sz="2400" dirty="0"/>
              <a:t>, 2. </a:t>
            </a:r>
            <a:r>
              <a:rPr lang="en-US" sz="2400" b="1" dirty="0"/>
              <a:t>why is it generally better </a:t>
            </a:r>
            <a:r>
              <a:rPr lang="en-US" sz="2400" dirty="0"/>
              <a:t>than other methods on image, speech and certain other types of data? </a:t>
            </a:r>
          </a:p>
          <a:p>
            <a:pPr marL="514350" indent="-457200">
              <a:spcAft>
                <a:spcPts val="1200"/>
              </a:spcAft>
            </a:pPr>
            <a:endParaRPr lang="en-US" sz="2400" dirty="0"/>
          </a:p>
        </p:txBody>
      </p:sp>
      <p:sp>
        <p:nvSpPr>
          <p:cNvPr id="4" name="Rectángulo 3"/>
          <p:cNvSpPr/>
          <p:nvPr/>
        </p:nvSpPr>
        <p:spPr>
          <a:xfrm>
            <a:off x="467544" y="2924944"/>
            <a:ext cx="8279904" cy="31824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eaLnBrk="0" fontAlgn="base" hangingPunct="0">
              <a:spcBef>
                <a:spcPct val="20000"/>
              </a:spcBef>
              <a:spcAft>
                <a:spcPct val="0"/>
              </a:spcAft>
              <a:defRPr/>
            </a:pPr>
            <a:r>
              <a:rPr lang="en-GB" sz="2800" b="1" kern="0" dirty="0">
                <a:solidFill>
                  <a:srgbClr val="3333FF"/>
                </a:solidFill>
                <a:latin typeface="Times New Roman"/>
                <a:cs typeface="Arial"/>
              </a:rPr>
              <a:t>The short answers</a:t>
            </a:r>
          </a:p>
          <a:p>
            <a:pPr lvl="1" eaLnBrk="0" fontAlgn="base" hangingPunct="0">
              <a:spcBef>
                <a:spcPct val="20000"/>
              </a:spcBef>
              <a:spcAft>
                <a:spcPct val="0"/>
              </a:spcAft>
              <a:defRPr/>
            </a:pPr>
            <a:r>
              <a:rPr lang="en-GB" sz="2400" b="1" kern="0" dirty="0" smtClean="0">
                <a:latin typeface="Times New Roman"/>
                <a:cs typeface="Arial"/>
              </a:rPr>
              <a:t>What:</a:t>
            </a:r>
            <a:r>
              <a:rPr lang="en-GB" sz="2400" b="1" kern="0" dirty="0" smtClean="0">
                <a:solidFill>
                  <a:srgbClr val="FF0000"/>
                </a:solidFill>
                <a:latin typeface="Times New Roman"/>
                <a:cs typeface="Arial"/>
              </a:rPr>
              <a:t> </a:t>
            </a:r>
            <a:r>
              <a:rPr lang="en-GB" sz="2400" b="1" kern="0" dirty="0" smtClean="0">
                <a:solidFill>
                  <a:srgbClr val="000000">
                    <a:lumMod val="95000"/>
                    <a:lumOff val="5000"/>
                  </a:srgbClr>
                </a:solidFill>
                <a:latin typeface="Times New Roman"/>
                <a:cs typeface="Arial"/>
              </a:rPr>
              <a:t>‘</a:t>
            </a:r>
            <a:r>
              <a:rPr lang="en-GB" sz="2400" kern="0" dirty="0" smtClean="0">
                <a:latin typeface="Times New Roman"/>
                <a:cs typeface="Arial"/>
              </a:rPr>
              <a:t>Deep </a:t>
            </a:r>
            <a:r>
              <a:rPr lang="en-GB" sz="2400" kern="0" dirty="0">
                <a:latin typeface="Times New Roman"/>
                <a:cs typeface="Arial"/>
              </a:rPr>
              <a:t>Learning’ means using a neural network</a:t>
            </a:r>
          </a:p>
          <a:p>
            <a:pPr lvl="0" eaLnBrk="0" fontAlgn="base" hangingPunct="0">
              <a:spcBef>
                <a:spcPct val="20000"/>
              </a:spcBef>
              <a:spcAft>
                <a:spcPct val="0"/>
              </a:spcAft>
              <a:defRPr/>
            </a:pPr>
            <a:r>
              <a:rPr lang="en-GB" sz="2400" kern="0" dirty="0">
                <a:latin typeface="Times New Roman"/>
                <a:cs typeface="Arial"/>
              </a:rPr>
              <a:t>         with </a:t>
            </a:r>
            <a:r>
              <a:rPr lang="en-GB" sz="2400" u="sng" kern="0" dirty="0">
                <a:latin typeface="Times New Roman"/>
                <a:cs typeface="Arial"/>
              </a:rPr>
              <a:t>several layers of nodes </a:t>
            </a:r>
            <a:r>
              <a:rPr lang="en-GB" sz="2400" kern="0" dirty="0">
                <a:latin typeface="Times New Roman"/>
                <a:cs typeface="Arial"/>
              </a:rPr>
              <a:t>between input and output </a:t>
            </a:r>
            <a:endParaRPr lang="en-GB" sz="2400" kern="0" dirty="0" smtClean="0">
              <a:latin typeface="Times New Roman"/>
              <a:cs typeface="Arial"/>
            </a:endParaRPr>
          </a:p>
          <a:p>
            <a:pPr lvl="0" eaLnBrk="0" fontAlgn="base" hangingPunct="0">
              <a:spcBef>
                <a:spcPct val="20000"/>
              </a:spcBef>
              <a:spcAft>
                <a:spcPct val="0"/>
              </a:spcAft>
              <a:defRPr/>
            </a:pPr>
            <a:endParaRPr lang="en-GB" sz="2400" kern="0" dirty="0">
              <a:latin typeface="Times New Roman"/>
              <a:cs typeface="Arial"/>
            </a:endParaRPr>
          </a:p>
          <a:p>
            <a:pPr lvl="1" eaLnBrk="0" fontAlgn="base" hangingPunct="0">
              <a:spcBef>
                <a:spcPct val="20000"/>
              </a:spcBef>
              <a:spcAft>
                <a:spcPct val="0"/>
              </a:spcAft>
              <a:defRPr/>
            </a:pPr>
            <a:r>
              <a:rPr lang="en-GB" sz="2400" b="1" kern="0" dirty="0" smtClean="0">
                <a:latin typeface="Times New Roman"/>
                <a:cs typeface="Arial"/>
              </a:rPr>
              <a:t>Why</a:t>
            </a:r>
            <a:r>
              <a:rPr lang="en-GB" sz="2400" b="1" kern="0" dirty="0">
                <a:latin typeface="Times New Roman"/>
                <a:cs typeface="Arial"/>
              </a:rPr>
              <a:t>:</a:t>
            </a:r>
            <a:r>
              <a:rPr lang="en-GB" sz="2400" b="1" kern="0" dirty="0" smtClean="0">
                <a:latin typeface="Times New Roman"/>
                <a:cs typeface="Arial"/>
              </a:rPr>
              <a:t> </a:t>
            </a:r>
            <a:r>
              <a:rPr lang="en-GB" sz="2400" kern="0" dirty="0" smtClean="0">
                <a:latin typeface="Times New Roman"/>
                <a:cs typeface="Arial"/>
              </a:rPr>
              <a:t>the </a:t>
            </a:r>
            <a:r>
              <a:rPr lang="en-GB" sz="2400" kern="0" dirty="0">
                <a:latin typeface="Times New Roman"/>
                <a:cs typeface="Arial"/>
              </a:rPr>
              <a:t>series of layers between input &amp; output do</a:t>
            </a:r>
          </a:p>
          <a:p>
            <a:pPr lvl="0" eaLnBrk="0" fontAlgn="base" hangingPunct="0">
              <a:spcBef>
                <a:spcPct val="20000"/>
              </a:spcBef>
              <a:spcAft>
                <a:spcPct val="0"/>
              </a:spcAft>
              <a:defRPr/>
            </a:pPr>
            <a:r>
              <a:rPr lang="en-GB" sz="2400" kern="0" dirty="0">
                <a:latin typeface="Times New Roman"/>
                <a:cs typeface="Arial"/>
              </a:rPr>
              <a:t> </a:t>
            </a:r>
            <a:r>
              <a:rPr lang="en-GB" sz="2400" kern="0" dirty="0" smtClean="0">
                <a:latin typeface="Times New Roman"/>
                <a:cs typeface="Arial"/>
              </a:rPr>
              <a:t>          feature </a:t>
            </a:r>
            <a:r>
              <a:rPr lang="en-GB" sz="2400" kern="0" dirty="0">
                <a:latin typeface="Times New Roman"/>
                <a:cs typeface="Arial"/>
              </a:rPr>
              <a:t>identification and processing in a series of stages, </a:t>
            </a:r>
          </a:p>
          <a:p>
            <a:pPr lvl="0" eaLnBrk="0" fontAlgn="base" hangingPunct="0">
              <a:spcBef>
                <a:spcPct val="20000"/>
              </a:spcBef>
              <a:spcAft>
                <a:spcPct val="0"/>
              </a:spcAft>
              <a:defRPr/>
            </a:pPr>
            <a:r>
              <a:rPr lang="en-GB" sz="2400" kern="0" dirty="0">
                <a:latin typeface="Times New Roman"/>
                <a:cs typeface="Arial"/>
              </a:rPr>
              <a:t>  </a:t>
            </a:r>
            <a:r>
              <a:rPr lang="en-GB" sz="2400" kern="0" dirty="0" smtClean="0">
                <a:latin typeface="Times New Roman"/>
                <a:cs typeface="Arial"/>
              </a:rPr>
              <a:t>         </a:t>
            </a:r>
            <a:r>
              <a:rPr lang="en-GB" sz="2400" u="sng" kern="0" dirty="0" smtClean="0">
                <a:latin typeface="Times New Roman"/>
                <a:cs typeface="Arial"/>
              </a:rPr>
              <a:t>just </a:t>
            </a:r>
            <a:r>
              <a:rPr lang="en-GB" sz="2400" u="sng" kern="0" dirty="0">
                <a:latin typeface="Times New Roman"/>
                <a:cs typeface="Arial"/>
              </a:rPr>
              <a:t>as our brains seem to</a:t>
            </a:r>
            <a:r>
              <a:rPr lang="en-GB" sz="2400" kern="0" dirty="0">
                <a:latin typeface="Times New Roman"/>
                <a:cs typeface="Arial"/>
              </a:rPr>
              <a:t>.</a:t>
            </a:r>
          </a:p>
        </p:txBody>
      </p:sp>
    </p:spTree>
    <p:extLst>
      <p:ext uri="{BB962C8B-B14F-4D97-AF65-F5344CB8AC3E}">
        <p14:creationId xmlns:p14="http://schemas.microsoft.com/office/powerpoint/2010/main" val="2887038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B_Slide_Template_Light_16x9_1505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Calibri Light"/>
        <a:ea typeface=""/>
        <a:cs typeface=""/>
      </a:majorFont>
      <a:minorFont>
        <a:latin typeface="Calibri Light"/>
        <a:ea typeface=""/>
        <a:cs typeface=""/>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2412</TotalTime>
  <Words>2540</Words>
  <Application>Microsoft Office PowerPoint</Application>
  <PresentationFormat>Presentación en pantalla (4:3)</PresentationFormat>
  <Paragraphs>631</Paragraphs>
  <Slides>89</Slides>
  <Notes>11</Notes>
  <HiddenSlides>0</HiddenSlides>
  <MMClips>0</MMClips>
  <ScaleCrop>false</ScaleCrop>
  <HeadingPairs>
    <vt:vector size="8" baseType="variant">
      <vt:variant>
        <vt:lpstr>Fuentes usadas</vt:lpstr>
      </vt:variant>
      <vt:variant>
        <vt:i4>19</vt:i4>
      </vt:variant>
      <vt:variant>
        <vt:lpstr>Tema</vt:lpstr>
      </vt:variant>
      <vt:variant>
        <vt:i4>6</vt:i4>
      </vt:variant>
      <vt:variant>
        <vt:lpstr>Servidores OLE incrustados</vt:lpstr>
      </vt:variant>
      <vt:variant>
        <vt:i4>2</vt:i4>
      </vt:variant>
      <vt:variant>
        <vt:lpstr>Títulos de diapositiva</vt:lpstr>
      </vt:variant>
      <vt:variant>
        <vt:i4>89</vt:i4>
      </vt:variant>
    </vt:vector>
  </HeadingPairs>
  <TitlesOfParts>
    <vt:vector size="116" baseType="lpstr">
      <vt:lpstr>ＭＳ Ｐゴシック</vt:lpstr>
      <vt:lpstr>新細明體</vt:lpstr>
      <vt:lpstr>Arial</vt:lpstr>
      <vt:lpstr>Calibri</vt:lpstr>
      <vt:lpstr>Calibri Light</vt:lpstr>
      <vt:lpstr>Cambria Math</vt:lpstr>
      <vt:lpstr>ComputerModernRoman</vt:lpstr>
      <vt:lpstr>Consolas</vt:lpstr>
      <vt:lpstr>Courier New</vt:lpstr>
      <vt:lpstr>Georgia</vt:lpstr>
      <vt:lpstr>Lucida Console</vt:lpstr>
      <vt:lpstr>Lucida Grande</vt:lpstr>
      <vt:lpstr>Newslab Light</vt:lpstr>
      <vt:lpstr>Newslab Thin</vt:lpstr>
      <vt:lpstr>Source Sans Pro</vt:lpstr>
      <vt:lpstr>Source Sans Pro Light</vt:lpstr>
      <vt:lpstr>times</vt:lpstr>
      <vt:lpstr>Times New Roman</vt:lpstr>
      <vt:lpstr>Wingdings</vt:lpstr>
      <vt:lpstr>Tema de Office</vt:lpstr>
      <vt:lpstr>DB_Slide_Template_Light_16x9_150516</vt:lpstr>
      <vt:lpstr>Office Theme</vt:lpstr>
      <vt:lpstr>1_Office Theme</vt:lpstr>
      <vt:lpstr>2_Office Theme</vt:lpstr>
      <vt:lpstr>1_Tema de Office</vt:lpstr>
      <vt:lpstr>Ecuación</vt:lpstr>
      <vt:lpstr>方程式</vt:lpstr>
      <vt:lpstr>Deep Learning Seminar Day-1</vt:lpstr>
      <vt:lpstr>Deep Learning: Hype or Reality?</vt:lpstr>
      <vt:lpstr>Deep Learning: Hype or Reality?</vt:lpstr>
      <vt:lpstr>Deep Learning: Hype or Reality?</vt:lpstr>
      <vt:lpstr>Deep Learning: Hype or Reality?</vt:lpstr>
      <vt:lpstr>Deep Learning: Hype or Reality?</vt:lpstr>
      <vt:lpstr>Presentación de PowerPoint</vt:lpstr>
      <vt:lpstr>Deep Learning and (v.s. ?) Signal Processing</vt:lpstr>
      <vt:lpstr>Introduction to Deep Learning What and Why?</vt:lpstr>
      <vt:lpstr>Introduction to Deep Learning but what is new?</vt:lpstr>
      <vt:lpstr>Introduction to Deep Learning …the Machine Learning background…</vt:lpstr>
      <vt:lpstr>Introduction to Deep Learning …the Machine Learning background…</vt:lpstr>
      <vt:lpstr>Introduction to Deep Learning …the Machine Learning background…</vt:lpstr>
      <vt:lpstr>Introduction to Deep Learning …the Machine Learning background…</vt:lpstr>
      <vt:lpstr>Presentación de PowerPoint</vt:lpstr>
      <vt:lpstr>Presentación de PowerPoint</vt:lpstr>
      <vt:lpstr>Presentación de PowerPoint</vt:lpstr>
      <vt:lpstr>Presentación de PowerPoint</vt:lpstr>
      <vt:lpstr>Presentación de PowerPoint</vt:lpstr>
      <vt:lpstr>From manual - linear classifiers TO Neural Networks</vt:lpstr>
      <vt:lpstr>Presentación de PowerPoint</vt:lpstr>
      <vt:lpstr>From linear classifiers TO Neural Networks</vt:lpstr>
      <vt:lpstr>From linear classifiers TO Neural Networks</vt:lpstr>
      <vt:lpstr>From linear classifiers TO Neural Networks</vt:lpstr>
      <vt:lpstr>Presentación de PowerPoint</vt:lpstr>
      <vt:lpstr>Presentación de PowerPoint</vt:lpstr>
      <vt:lpstr>Presentación de PowerPoint</vt:lpstr>
      <vt:lpstr>Presentación de PowerPoint</vt:lpstr>
      <vt:lpstr>Presentación de PowerPoint</vt:lpstr>
      <vt:lpstr>Neural Network  (from Hung-yi Lee “Deep Learning Tutorial”)</vt:lpstr>
      <vt:lpstr>From linear classifiers TO Neural Networks</vt:lpstr>
      <vt:lpstr>Presentación de PowerPoint</vt:lpstr>
      <vt:lpstr>Presentación de PowerPoint</vt:lpstr>
      <vt:lpstr>From linear classifiers TO Neural Networks</vt:lpstr>
      <vt:lpstr>Google TensorFlow</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Next Slides are from: Deep Learning Tutorial</vt:lpstr>
      <vt:lpstr>Gradient Descent</vt:lpstr>
      <vt:lpstr>Presentación de PowerPoint</vt:lpstr>
      <vt:lpstr>Gradient Descent</vt:lpstr>
      <vt:lpstr>Local Minima</vt:lpstr>
      <vt:lpstr>Besides local minima ……</vt:lpstr>
      <vt:lpstr>In physical world ……</vt:lpstr>
      <vt:lpstr>Momentum</vt:lpstr>
      <vt:lpstr>Presentación de PowerPoint</vt:lpstr>
      <vt:lpstr>Presentación de PowerPoint</vt:lpstr>
      <vt:lpstr>Presentación de PowerPoint</vt:lpstr>
      <vt:lpstr>Digits recognition</vt:lpstr>
      <vt:lpstr>Softmax</vt:lpstr>
      <vt:lpstr>Softmax layer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Deep Learning Seminar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usuario</cp:lastModifiedBy>
  <cp:revision>159</cp:revision>
  <dcterms:created xsi:type="dcterms:W3CDTF">2015-11-05T18:51:35Z</dcterms:created>
  <dcterms:modified xsi:type="dcterms:W3CDTF">2017-04-23T19:46:07Z</dcterms:modified>
</cp:coreProperties>
</file>